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handoutMasterIdLst>
    <p:handoutMasterId r:id="rId41"/>
  </p:handoutMasterIdLst>
  <p:sldIdLst>
    <p:sldId id="289" r:id="rId2"/>
    <p:sldId id="257" r:id="rId3"/>
    <p:sldId id="258" r:id="rId4"/>
    <p:sldId id="265" r:id="rId5"/>
    <p:sldId id="266" r:id="rId6"/>
    <p:sldId id="267" r:id="rId7"/>
    <p:sldId id="268" r:id="rId8"/>
    <p:sldId id="259" r:id="rId9"/>
    <p:sldId id="261" r:id="rId10"/>
    <p:sldId id="292" r:id="rId11"/>
    <p:sldId id="293" r:id="rId12"/>
    <p:sldId id="294" r:id="rId13"/>
    <p:sldId id="295" r:id="rId14"/>
    <p:sldId id="296" r:id="rId15"/>
    <p:sldId id="297" r:id="rId16"/>
    <p:sldId id="307" r:id="rId17"/>
    <p:sldId id="308" r:id="rId18"/>
    <p:sldId id="298" r:id="rId19"/>
    <p:sldId id="299" r:id="rId20"/>
    <p:sldId id="317" r:id="rId21"/>
    <p:sldId id="312" r:id="rId22"/>
    <p:sldId id="315" r:id="rId23"/>
    <p:sldId id="311" r:id="rId24"/>
    <p:sldId id="300" r:id="rId25"/>
    <p:sldId id="301" r:id="rId26"/>
    <p:sldId id="302" r:id="rId27"/>
    <p:sldId id="303" r:id="rId28"/>
    <p:sldId id="316" r:id="rId29"/>
    <p:sldId id="313" r:id="rId30"/>
    <p:sldId id="314" r:id="rId31"/>
    <p:sldId id="304" r:id="rId32"/>
    <p:sldId id="305" r:id="rId33"/>
    <p:sldId id="306" r:id="rId34"/>
    <p:sldId id="309" r:id="rId35"/>
    <p:sldId id="310" r:id="rId36"/>
    <p:sldId id="291" r:id="rId37"/>
    <p:sldId id="260" r:id="rId38"/>
    <p:sldId id="28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97" autoAdjust="0"/>
    <p:restoredTop sz="94700" autoAdjust="0"/>
  </p:normalViewPr>
  <p:slideViewPr>
    <p:cSldViewPr>
      <p:cViewPr varScale="1">
        <p:scale>
          <a:sx n="127" d="100"/>
          <a:sy n="127" d="100"/>
        </p:scale>
        <p:origin x="-1164" y="-96"/>
      </p:cViewPr>
      <p:guideLst>
        <p:guide orient="horz" pos="2160"/>
        <p:guide pos="2880"/>
      </p:guideLst>
    </p:cSldViewPr>
  </p:slideViewPr>
  <p:outlineViewPr>
    <p:cViewPr>
      <p:scale>
        <a:sx n="33" d="100"/>
        <a:sy n="33" d="100"/>
      </p:scale>
      <p:origin x="48" y="172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5908EA-76E7-46FE-9B3A-EF79833EE918}" type="datetimeFigureOut">
              <a:rPr lang="en-US" smtClean="0"/>
              <a:pPr/>
              <a:t>8/20/2015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58092E-8451-43BC-91C3-0FBF94193027}"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0EED3D-409B-4054-811C-4F95B9DEE330}" type="datetimeFigureOut">
              <a:rPr lang="en-US" smtClean="0"/>
              <a:pPr/>
              <a:t>8/20/2015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26881F-284A-446F-A2A5-A3722141BA93}"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did we get involved in data mining? There has been a push since</a:t>
            </a:r>
            <a:r>
              <a:rPr lang="en-US" baseline="0" dirty="0" smtClean="0"/>
              <a:t> the early 1990’s through the “Workforce Investment Act” and the “Educate America Act” to have “school to work” boards to promote college readiness. It started under the Clinton Administration but these ideas were rejected by the state. However in 2001, No-child-left-behind was introduced and these goals were proliferated “merging factories with schools” by establishing “Workforce Planning Boards” or “P-20” Councils. Planned economies do not work and go against our “free enterprise” system we have come to love in America!</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Governor</a:t>
            </a:r>
            <a:r>
              <a:rPr lang="en-US" baseline="0" dirty="0" smtClean="0"/>
              <a:t> Napolitano setup our P-20 Council in Arizona with Executive Orders (EO’s) 2005-19 and EO 2005-2006. This P-20 Council was to “explore ways Arizona can achieve a more effective, efficient and equitable education pipeline.”</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P-20 Council, under Governor Napolitano, was to “align high school, college,</a:t>
            </a:r>
            <a:r>
              <a:rPr lang="en-US" baseline="0" dirty="0" smtClean="0"/>
              <a:t> and work expectation to meet industry-specific skill sets in high-growth, high skill occupations that will bring economic prosperity and diversity to Arizona.” They were also tasked to “help students at all levels meet higher standards and prepare for formal education and workforce training beyond high school.”</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P-20 Council was replaced by another</a:t>
            </a:r>
            <a:r>
              <a:rPr lang="en-US" baseline="0" dirty="0" smtClean="0"/>
              <a:t> Executive Order, under Governor Jan Brewer, and renamed to the “Arizona Ready Education Council” (AREC) by Executive Order (EO) 2011-8. Our public members went down from 9 individuals down to 3 under this new “Arizona Ready” board and their duties were now to “serve at the pleasure of the Governor.” What does that mean?</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what</a:t>
            </a:r>
            <a:r>
              <a:rPr lang="en-US" baseline="0" dirty="0" smtClean="0"/>
              <a:t> the P-20, “Arizona Ready” Council looked like under Governor Brewer. Dr. Craig Barrett (former CEO of Intel and Achieve Chairman of the Board) is serving as the Council Chairman. Superintendent Huppenthal is a member along with Senator Rich Crandall, Representative Doris Goodale and Tom Forese. Interesting to note, Senator Rich Crandall and Representative Doris Goodale pushed for all of the Common Core legislation in our state establishing funding for SLDS, PARCC and data mining.</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a:t>
            </a:r>
            <a:r>
              <a:rPr lang="en-US" baseline="0" dirty="0" smtClean="0"/>
              <a:t> are the responsibilities of the “Arizona Ready Education Council” under Governor Brewer prior to 2015.</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left his slide in this presentation from my “Common</a:t>
            </a:r>
            <a:r>
              <a:rPr lang="en-US" baseline="0" dirty="0" smtClean="0"/>
              <a:t> Core Rotten to the Core” presentation to show why NCLB was a failure in our state.</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kept this graph</a:t>
            </a:r>
            <a:r>
              <a:rPr lang="en-US" baseline="0" dirty="0" smtClean="0"/>
              <a:t> in my presentation as well to show you that increases in federal funding for federal programs does not equate to “higher achievement” in students. </a:t>
            </a:r>
            <a:r>
              <a:rPr lang="en-US" dirty="0" smtClean="0"/>
              <a:t>As</a:t>
            </a:r>
            <a:r>
              <a:rPr lang="en-US" baseline="0" dirty="0" smtClean="0"/>
              <a:t> seen from this graph, despite more money spent, year after year, we have not seen an improvement in the National Assessment of Education Progress Scores for 4</a:t>
            </a:r>
            <a:r>
              <a:rPr lang="en-US" baseline="30000" dirty="0" smtClean="0"/>
              <a:t>th</a:t>
            </a:r>
            <a:r>
              <a:rPr lang="en-US" baseline="0" dirty="0" smtClean="0"/>
              <a:t> and 8</a:t>
            </a:r>
            <a:r>
              <a:rPr lang="en-US" baseline="30000" dirty="0" smtClean="0"/>
              <a:t>th</a:t>
            </a:r>
            <a:r>
              <a:rPr lang="en-US" baseline="0" dirty="0" smtClean="0"/>
              <a:t> grade Reading and Math!</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what the “Arizona Ready” Council looks like today in 2015. The folks that</a:t>
            </a:r>
            <a:r>
              <a:rPr lang="en-US" baseline="0" dirty="0" smtClean="0"/>
              <a:t> I circled are all the people that I have testified against at the Capitol who were opposing our Anti-Common Core legislation or we have presented against in our communities since 2013. This “Arizona Ready” group has not met thus far in 2015. Superintendent Douglas is supposed to be a member of this Council, but as I said, their website has not been updated nor have they met thus far this year. However, we do have letters published at the “Arizona Daily Independent” newspaper showing these members discussing how they are going to fight our bill HB2190 (Common Core Repeal and Replace) this legislative session!</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were the “Arizona Ready” Goal in 2013:</a:t>
            </a:r>
            <a:r>
              <a:rPr lang="en-US" baseline="0" dirty="0" smtClean="0"/>
              <a:t> </a:t>
            </a:r>
            <a:r>
              <a:rPr lang="en-US" dirty="0" smtClean="0"/>
              <a:t> 1. All schools will implement college and career</a:t>
            </a:r>
            <a:r>
              <a:rPr lang="en-US" baseline="0" dirty="0" smtClean="0"/>
              <a:t> ready standards with fidelity. 2. Create a data culture. 3. Provide avenues for underperforming schools and underserved students to improve. 4. Improve effectiveness of teachers and leaders.</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 Progress of those Goals in 2013.</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 2014</a:t>
            </a:r>
            <a:r>
              <a:rPr lang="en-US" baseline="0" dirty="0" smtClean="0"/>
              <a:t> “Current Status” of the four goals and their “pillar strategies.”</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 going to focus on “Pillar</a:t>
            </a:r>
            <a:r>
              <a:rPr lang="en-US" baseline="0" dirty="0" smtClean="0"/>
              <a:t> 2” since that is where data collection is discussed.</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“Arizona Ready” is claiming that Arizona is not participating in “external partnerships” where data us shared</a:t>
            </a:r>
            <a:r>
              <a:rPr lang="en-US" baseline="0" dirty="0" smtClean="0"/>
              <a:t> with “outside entities.” We have proof that that is </a:t>
            </a:r>
            <a:r>
              <a:rPr lang="en-US" u="sng" baseline="0" dirty="0" smtClean="0"/>
              <a:t>not</a:t>
            </a:r>
            <a:r>
              <a:rPr lang="en-US" baseline="0" dirty="0" smtClean="0"/>
              <a:t> true!</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a:t>
            </a:r>
            <a:r>
              <a:rPr lang="en-US" baseline="0" dirty="0" smtClean="0"/>
              <a:t> I get into </a:t>
            </a:r>
            <a:r>
              <a:rPr lang="en-US" i="1" baseline="0" dirty="0" smtClean="0"/>
              <a:t>what</a:t>
            </a:r>
            <a:r>
              <a:rPr lang="en-US" baseline="0" dirty="0" smtClean="0"/>
              <a:t> data is shared, I felt it was important to talk about the Family Education Rights to Privacy Act (FERPA). This is what FERPA protected </a:t>
            </a:r>
            <a:r>
              <a:rPr lang="en-US" i="1" baseline="0" dirty="0" smtClean="0"/>
              <a:t>before</a:t>
            </a:r>
            <a:r>
              <a:rPr lang="en-US" baseline="0" dirty="0" smtClean="0"/>
              <a:t> Obama wrote Executive Order (EO) 12866 in April 2011.</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how</a:t>
            </a:r>
            <a:r>
              <a:rPr lang="en-US" baseline="0" dirty="0" smtClean="0"/>
              <a:t> FERPA was stripped </a:t>
            </a:r>
            <a:r>
              <a:rPr lang="en-US" i="1" baseline="0" dirty="0" smtClean="0"/>
              <a:t>after</a:t>
            </a:r>
            <a:r>
              <a:rPr lang="en-US" baseline="0" dirty="0" smtClean="0"/>
              <a:t> President Clinton’s EO 12866 and solidified with Obama’s </a:t>
            </a:r>
            <a:r>
              <a:rPr lang="en-US" baseline="0" smtClean="0"/>
              <a:t>review in 2012 with EO 13563!</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“Data Request Review Board” (DRRB) is the organization under the Arizona Department of Education (ADE) where data sharing occurs for “Aggregated” Data and “Personal Identifiable Information” Data.</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a:t>
            </a:r>
            <a:r>
              <a:rPr lang="en-US" baseline="0" dirty="0" smtClean="0"/>
              <a:t> definitions for “Aggregated Data” vs. “Personal Identifiable Information” (PII) data.</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a:t>
            </a:r>
            <a:r>
              <a:rPr lang="en-US" baseline="0" dirty="0" smtClean="0"/>
              <a:t> definitions for “Aggregated Data” vs. “Personal Identifiable Information” (PII) data.</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 “Aggregated” vs. “Disaggregated” data that is shared with the federal</a:t>
            </a:r>
            <a:r>
              <a:rPr lang="en-US" baseline="0" dirty="0" smtClean="0"/>
              <a:t> government under NCLB.</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a:t>
            </a:r>
            <a:r>
              <a:rPr lang="en-US" baseline="0" dirty="0" smtClean="0"/>
              <a:t> definitions for “Aggregated Data” vs. “Personal Identifiable Information” (PII) data.</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“Data Request Review Board” has a process on how they share PII data with “outside entities” for research. They have “ADE Research Partnership</a:t>
            </a:r>
            <a:r>
              <a:rPr lang="en-US" baseline="0" dirty="0" smtClean="0"/>
              <a:t> Priorities” which outlines which companies they share student data with. This document posted is from June 2011 and is out-of-date. “Arizonans Against Common Core” and “Opt Out AZ” are working with the DRRB to have more transparency to the companies we are sharing data with on the Ade website.</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a:t>
            </a:r>
            <a:r>
              <a:rPr lang="en-US" dirty="0" smtClean="0"/>
              <a:t> the “ADE Partnership Research</a:t>
            </a:r>
            <a:r>
              <a:rPr lang="en-US" baseline="0" dirty="0" smtClean="0"/>
              <a:t> Priorities Document” that was published in June 2011. The contracts we currently have with “outside entities” that are published on the ADE website are out-of-date. We are working with the ADE to improve “transparency” and make sure all the “outside entities” our state is working with is published and up-to-date!</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some of the research</a:t>
            </a:r>
            <a:r>
              <a:rPr lang="en-US" baseline="0" dirty="0" smtClean="0"/>
              <a:t> </a:t>
            </a:r>
            <a:r>
              <a:rPr lang="en-US" dirty="0" smtClean="0"/>
              <a:t>companies and projects</a:t>
            </a:r>
            <a:r>
              <a:rPr lang="en-US" baseline="0" dirty="0" smtClean="0"/>
              <a:t> </a:t>
            </a:r>
            <a:r>
              <a:rPr lang="en-US" dirty="0" smtClean="0"/>
              <a:t>we have worked on with “outside entities” in the past from 2011-2014.</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unanswered questions with</a:t>
            </a:r>
            <a:r>
              <a:rPr lang="en-US" baseline="0" dirty="0" smtClean="0"/>
              <a:t> the DRRB</a:t>
            </a:r>
            <a:r>
              <a:rPr lang="en-US" dirty="0" smtClean="0"/>
              <a:t> we have on the “Arizona</a:t>
            </a:r>
            <a:r>
              <a:rPr lang="en-US" baseline="0" dirty="0" smtClean="0"/>
              <a:t> Research Priorities” document dated June 2011.</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National Center for Education Statistics reports the current status of the states on the Statewide Longitudinal Data System including the grants each state has received. The SLDS system will be used to report PII data to the federal government on our children. Our SLDS system is setup under our “AZ Dash –Accelerating Student Achievement” website at the ADE (AELAS- Arizona Learning Accountability System)</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National Center for Education Statistics reports the current status of the states on the Statewide Longitudinal Data System including the grants each state has received. The SLDS system will be used to report PII data to the federal government on our children. Our SLDS system is setup under our “AZ Dash –Accelerating Student Achievement” website at the ADE (AELAS- Arizona Learning Accountability System)</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SLDS system will be used to report PII data to the federal government on our children. Our SLDS system is setup under our “AZ Dash –Accelerating Student Achievement” website at the ADE (AELAS- Arizona Learning Accountability System). These are the goals of our Statewide Longitudinal Data System (ED</a:t>
            </a:r>
            <a:r>
              <a:rPr lang="en-US" baseline="30000" dirty="0" smtClean="0"/>
              <a:t>3</a:t>
            </a:r>
            <a:r>
              <a:rPr lang="en-US" baseline="0" dirty="0" smtClean="0"/>
              <a:t>S).</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the “Functional Roadmap” for Arizona’s SLDS system. What percentage of the SLDS is completed in Arizona?</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Arizona is at 50% complete</a:t>
            </a:r>
            <a:r>
              <a:rPr lang="en-US" baseline="0" dirty="0" smtClean="0"/>
              <a:t> with our SLDS system according to the “Data Quality Governance (DQG) Campaign.” So how is this measured?</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is a report with the DQC for each state on their current progress. This latest report</a:t>
            </a:r>
            <a:r>
              <a:rPr lang="en-US" baseline="0" dirty="0" smtClean="0"/>
              <a:t> was published in 2014.</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10 “State Action” Items that are reported to the DQC. These</a:t>
            </a:r>
            <a:r>
              <a:rPr lang="en-US" baseline="0" dirty="0" smtClean="0"/>
              <a:t> are the questions that are answered and how our state is determined to be graded at a 5 out of 10 or a 50%.</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Data Mining will be </a:t>
            </a:r>
            <a:r>
              <a:rPr lang="en-US" u="sng" dirty="0" smtClean="0"/>
              <a:t>expanded</a:t>
            </a:r>
            <a:r>
              <a:rPr lang="en-US" dirty="0" smtClean="0"/>
              <a:t> with Congressional</a:t>
            </a:r>
            <a:r>
              <a:rPr lang="en-US" baseline="0" dirty="0" smtClean="0"/>
              <a:t> legislation HR5 and S. 1177. This details how NCLB will be expanded under HR5- data collection will be expanded to control curriculum. However, an amendment was added to HR5 by Congressman Salmon to exempt parents from “federal assessments” which would only encompass the NAEP assessment. This bill does not protect the state from high-stake, statewide assessments (aka </a:t>
            </a:r>
            <a:r>
              <a:rPr lang="en-US" baseline="0" dirty="0" err="1" smtClean="0"/>
              <a:t>AzMERIT</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 1177 removes the Adequate</a:t>
            </a:r>
            <a:r>
              <a:rPr lang="en-US" baseline="0" dirty="0" smtClean="0"/>
              <a:t> Yearly Progress requirement for the states for low-performing schools. However, it expands “control over of the federal government over the states through increased consultation and coordination with stakeholders in programs establish under other federal legislation,” thereby increasing the federal government’s control over the state through a “seamless web of federal services and control over their K-12 systems from cradle to the workforce.”</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put this slide in here from my “Common Core Rotten to the Core” presentation to show you how similar the “Common Core System= Common Core Standards + Statewide Assessments+ Data Mining,” is as compared to this German youth pamphlet called “German Youth Belong to the Fuhrer!”</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is there ANYTHING we can do to stop this data mining</a:t>
            </a:r>
            <a:r>
              <a:rPr lang="en-US" baseline="0" dirty="0" smtClean="0"/>
              <a:t> in our state? YES there is!</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37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C5D7410-AFD5-440F-898E-44AB34DFC6EC}" type="datetimeFigureOut">
              <a:rPr lang="en-US" smtClean="0"/>
              <a:pPr/>
              <a:t>8/20/2015</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98E903A-4E92-4EF7-87B9-49A0AD96CA8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C5D7410-AFD5-440F-898E-44AB34DFC6EC}" type="datetimeFigureOut">
              <a:rPr lang="en-US" smtClean="0"/>
              <a:pPr/>
              <a:t>8/20/2015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98E903A-4E92-4EF7-87B9-49A0AD96CA8D}"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C5D7410-AFD5-440F-898E-44AB34DFC6EC}" type="datetimeFigureOut">
              <a:rPr lang="en-US" smtClean="0"/>
              <a:pPr/>
              <a:t>8/20/2015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98E903A-4E92-4EF7-87B9-49A0AD96CA8D}"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C5D7410-AFD5-440F-898E-44AB34DFC6EC}" type="datetimeFigureOut">
              <a:rPr lang="en-US" smtClean="0"/>
              <a:pPr/>
              <a:t>8/20/2015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98E903A-4E92-4EF7-87B9-49A0AD96CA8D}"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C5D7410-AFD5-440F-898E-44AB34DFC6EC}" type="datetimeFigureOut">
              <a:rPr lang="en-US" smtClean="0"/>
              <a:pPr/>
              <a:t>8/20/2015</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C98E903A-4E92-4EF7-87B9-49A0AD96CA8D}"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C5D7410-AFD5-440F-898E-44AB34DFC6EC}" type="datetimeFigureOut">
              <a:rPr lang="en-US" smtClean="0"/>
              <a:pPr/>
              <a:t>8/20/2015</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C98E903A-4E92-4EF7-87B9-49A0AD96CA8D}"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C5D7410-AFD5-440F-898E-44AB34DFC6EC}" type="datetimeFigureOut">
              <a:rPr lang="en-US" smtClean="0"/>
              <a:pPr/>
              <a:t>8/20/2015</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C98E903A-4E92-4EF7-87B9-49A0AD96CA8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C5D7410-AFD5-440F-898E-44AB34DFC6EC}" type="datetimeFigureOut">
              <a:rPr lang="en-US" smtClean="0"/>
              <a:pPr/>
              <a:t>8/20/2015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98E903A-4E92-4EF7-87B9-49A0AD96CA8D}"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C5D7410-AFD5-440F-898E-44AB34DFC6EC}" type="datetimeFigureOut">
              <a:rPr lang="en-US" smtClean="0"/>
              <a:pPr/>
              <a:t>8/20/2015</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98E903A-4E92-4EF7-87B9-49A0AD96CA8D}"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C5D7410-AFD5-440F-898E-44AB34DFC6EC}" type="datetimeFigureOut">
              <a:rPr lang="en-US" smtClean="0"/>
              <a:pPr/>
              <a:t>8/20/2015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98E903A-4E92-4EF7-87B9-49A0AD96CA8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C5D7410-AFD5-440F-898E-44AB34DFC6EC}" type="datetimeFigureOut">
              <a:rPr lang="en-US" smtClean="0"/>
              <a:pPr/>
              <a:t>8/20/2015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98E903A-4E92-4EF7-87B9-49A0AD96CA8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C5D7410-AFD5-440F-898E-44AB34DFC6EC}" type="datetimeFigureOut">
              <a:rPr lang="en-US" smtClean="0"/>
              <a:pPr/>
              <a:t>8/20/2015</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98E903A-4E92-4EF7-87B9-49A0AD96CA8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5.gif"/></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nces.ed.gov/programs/digest/d11/tables/dt11_194.asp" TargetMode="Externa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hyperlink" Target="http://www.arizonafuture.org/mowr/cfa-role.htm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4.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uscode.house.gov/quicksearch/get.plx?title=42&amp;section=9858c"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smtClean="0"/>
              <a:t>Our Children Are </a:t>
            </a:r>
            <a:br>
              <a:rPr lang="en-US" dirty="0" smtClean="0"/>
            </a:br>
            <a:r>
              <a:rPr lang="en-US" dirty="0" smtClean="0"/>
              <a:t>Not For Sale!</a:t>
            </a:r>
            <a:endParaRPr lang="en-US" dirty="0"/>
          </a:p>
        </p:txBody>
      </p:sp>
      <p:sp>
        <p:nvSpPr>
          <p:cNvPr id="4" name="TextBox 3"/>
          <p:cNvSpPr txBox="1"/>
          <p:nvPr/>
        </p:nvSpPr>
        <p:spPr>
          <a:xfrm>
            <a:off x="4953000" y="6172200"/>
            <a:ext cx="4038600" cy="400110"/>
          </a:xfrm>
          <a:prstGeom prst="rect">
            <a:avLst/>
          </a:prstGeom>
          <a:noFill/>
        </p:spPr>
        <p:txBody>
          <a:bodyPr wrap="square" rtlCol="0">
            <a:spAutoFit/>
          </a:bodyPr>
          <a:lstStyle/>
          <a:p>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Presenter- Jennifer Reynolds</a:t>
            </a:r>
            <a:endPar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1026" name="Picture 2" descr="Y:\public_html\commoncore\az_cc_logo.png"/>
          <p:cNvPicPr>
            <a:picLocks noChangeAspect="1" noChangeArrowheads="1"/>
          </p:cNvPicPr>
          <p:nvPr/>
        </p:nvPicPr>
        <p:blipFill>
          <a:blip r:embed="rId3" cstate="print"/>
          <a:srcRect/>
          <a:stretch>
            <a:fillRect/>
          </a:stretch>
        </p:blipFill>
        <p:spPr bwMode="auto">
          <a:xfrm>
            <a:off x="228600" y="6019800"/>
            <a:ext cx="4406740" cy="609599"/>
          </a:xfrm>
          <a:prstGeom prst="rect">
            <a:avLst/>
          </a:prstGeom>
          <a:noFill/>
        </p:spPr>
      </p:pic>
      <p:pic>
        <p:nvPicPr>
          <p:cNvPr id="8" name="Picture 7" descr="https://encrypted-tbn2.gstatic.com/images?q=tbn:ANd9GcTZ-Vtr9geTeZOTgbIBhfWBip90Vd7aPoCtd_ZMErBqh62ePsqBfA"/>
          <p:cNvPicPr/>
          <p:nvPr/>
        </p:nvPicPr>
        <p:blipFill>
          <a:blip r:embed="rId4" cstate="print"/>
          <a:srcRect/>
          <a:stretch>
            <a:fillRect/>
          </a:stretch>
        </p:blipFill>
        <p:spPr bwMode="auto">
          <a:xfrm>
            <a:off x="457200" y="1905000"/>
            <a:ext cx="1324720" cy="1327868"/>
          </a:xfrm>
          <a:prstGeom prst="rect">
            <a:avLst/>
          </a:prstGeom>
          <a:noFill/>
          <a:ln w="9525">
            <a:noFill/>
            <a:miter lim="800000"/>
            <a:headEnd/>
            <a:tailEnd/>
          </a:ln>
        </p:spPr>
      </p:pic>
      <p:pic>
        <p:nvPicPr>
          <p:cNvPr id="9" name="irc_mi" descr="https://whatiscommoncore.files.wordpress.com/2015/02/stealth-assessment-baby.jpg"/>
          <p:cNvPicPr/>
          <p:nvPr/>
        </p:nvPicPr>
        <p:blipFill>
          <a:blip r:embed="rId5" cstate="print"/>
          <a:srcRect/>
          <a:stretch>
            <a:fillRect/>
          </a:stretch>
        </p:blipFill>
        <p:spPr bwMode="auto">
          <a:xfrm>
            <a:off x="7315200" y="2133600"/>
            <a:ext cx="1356525" cy="12404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t>“Education for Sustainable Tyranny- The UN Agenda for America’s Children”- Michael J. Chapman DVD</a:t>
            </a:r>
          </a:p>
          <a:p>
            <a:pPr lvl="1"/>
            <a:r>
              <a:rPr lang="en-US" sz="2400" dirty="0" smtClean="0">
                <a:solidFill>
                  <a:srgbClr val="FF0000"/>
                </a:solidFill>
              </a:rPr>
              <a:t>Workforce Investment Act (1998)- </a:t>
            </a:r>
            <a:r>
              <a:rPr lang="en-US" sz="2400" dirty="0" smtClean="0"/>
              <a:t>Managing K-80 Knowledge Supply</a:t>
            </a:r>
          </a:p>
          <a:p>
            <a:pPr lvl="1">
              <a:buNone/>
            </a:pPr>
            <a:r>
              <a:rPr lang="en-US" sz="2400" dirty="0" smtClean="0"/>
              <a:t>“Merging Factory with Schools.”</a:t>
            </a:r>
          </a:p>
          <a:p>
            <a:pPr lvl="1"/>
            <a:r>
              <a:rPr lang="en-US" sz="2400" dirty="0" smtClean="0">
                <a:solidFill>
                  <a:srgbClr val="FF0000"/>
                </a:solidFill>
              </a:rPr>
              <a:t>Goals 2000 (Educate America Act)- </a:t>
            </a:r>
            <a:r>
              <a:rPr lang="en-US" sz="2400" dirty="0" smtClean="0"/>
              <a:t>Started in the 1990’s under President Clinton. </a:t>
            </a:r>
            <a:r>
              <a:rPr lang="en-US" sz="2400" u="sng" dirty="0" smtClean="0"/>
              <a:t>Failed to established national standards, assessments and data mining- </a:t>
            </a:r>
            <a:r>
              <a:rPr lang="en-US" sz="2400" u="sng" dirty="0" smtClean="0">
                <a:solidFill>
                  <a:srgbClr val="FF0000"/>
                </a:solidFill>
              </a:rPr>
              <a:t>Rejected by the states</a:t>
            </a:r>
            <a:r>
              <a:rPr lang="en-US" sz="2400" dirty="0" smtClean="0"/>
              <a:t>. However, under President George W. Bush in 2001, No-child-left-behind (NCLB) was created to proliferate these goals.</a:t>
            </a:r>
          </a:p>
          <a:p>
            <a:pPr lvl="1"/>
            <a:r>
              <a:rPr lang="en-US" sz="2400" dirty="0" smtClean="0"/>
              <a:t>“</a:t>
            </a:r>
            <a:r>
              <a:rPr lang="en-US" sz="2400" dirty="0" smtClean="0">
                <a:solidFill>
                  <a:srgbClr val="FF0000"/>
                </a:solidFill>
              </a:rPr>
              <a:t>Workforce Planning Boards- appointed by the Governors in the states.” </a:t>
            </a:r>
            <a:r>
              <a:rPr lang="en-US" sz="2400" dirty="0" smtClean="0"/>
              <a:t>We have these Councils in AZ! These started as the </a:t>
            </a:r>
            <a:r>
              <a:rPr lang="en-US" sz="2400" dirty="0" smtClean="0">
                <a:solidFill>
                  <a:srgbClr val="FF0000"/>
                </a:solidFill>
              </a:rPr>
              <a:t>P-20 Council: </a:t>
            </a:r>
            <a:r>
              <a:rPr lang="en-US" sz="2400" dirty="0" smtClean="0"/>
              <a:t>P=Preschool and 20= stands for age 20 (2-yrs college). Now AZ has the </a:t>
            </a:r>
            <a:r>
              <a:rPr lang="en-US" sz="2400" dirty="0" smtClean="0">
                <a:solidFill>
                  <a:srgbClr val="FF0000"/>
                </a:solidFill>
              </a:rPr>
              <a:t>“AZ Ready Education Council.”</a:t>
            </a:r>
          </a:p>
          <a:p>
            <a:pPr lvl="1"/>
            <a:r>
              <a:rPr lang="en-US" sz="2400" dirty="0" smtClean="0"/>
              <a:t>Minnesota is the “pilot” Workforce State which all other </a:t>
            </a:r>
          </a:p>
          <a:p>
            <a:pPr lvl="1">
              <a:buNone/>
            </a:pPr>
            <a:r>
              <a:rPr lang="en-US" sz="2400" dirty="0" smtClean="0"/>
              <a:t>states are modeled after.</a:t>
            </a:r>
          </a:p>
          <a:p>
            <a:pPr lvl="1"/>
            <a:r>
              <a:rPr lang="en-US" sz="2400" dirty="0" smtClean="0">
                <a:solidFill>
                  <a:srgbClr val="FF0000"/>
                </a:solidFill>
              </a:rPr>
              <a:t>Planned economies do not work- we cannot match </a:t>
            </a:r>
          </a:p>
          <a:p>
            <a:pPr lvl="1">
              <a:buNone/>
            </a:pPr>
            <a:r>
              <a:rPr lang="en-US" sz="2400" dirty="0" smtClean="0">
                <a:solidFill>
                  <a:srgbClr val="FF0000"/>
                </a:solidFill>
              </a:rPr>
              <a:t>students to a particular career path! This goes against</a:t>
            </a:r>
          </a:p>
          <a:p>
            <a:pPr lvl="1">
              <a:buNone/>
            </a:pPr>
            <a:r>
              <a:rPr lang="en-US" sz="2400" dirty="0" smtClean="0">
                <a:solidFill>
                  <a:srgbClr val="FF0000"/>
                </a:solidFill>
              </a:rPr>
              <a:t>the “free enterprise” system as well that Americans have</a:t>
            </a:r>
          </a:p>
          <a:p>
            <a:pPr lvl="1">
              <a:buNone/>
            </a:pPr>
            <a:r>
              <a:rPr lang="en-US" sz="2400" dirty="0" smtClean="0">
                <a:solidFill>
                  <a:srgbClr val="FF0000"/>
                </a:solidFill>
              </a:rPr>
              <a:t>come to enjoy.</a:t>
            </a:r>
            <a:endParaRPr lang="en-US" sz="2400" dirty="0">
              <a:solidFill>
                <a:srgbClr val="FF0000"/>
              </a:solidFill>
            </a:endParaRPr>
          </a:p>
        </p:txBody>
      </p:sp>
      <p:sp>
        <p:nvSpPr>
          <p:cNvPr id="3" name="Title 2"/>
          <p:cNvSpPr>
            <a:spLocks noGrp="1"/>
          </p:cNvSpPr>
          <p:nvPr>
            <p:ph type="title"/>
          </p:nvPr>
        </p:nvSpPr>
        <p:spPr/>
        <p:txBody>
          <a:bodyPr>
            <a:normAutofit/>
          </a:bodyPr>
          <a:lstStyle/>
          <a:p>
            <a:pPr algn="ctr"/>
            <a:r>
              <a:rPr lang="en-US" sz="2400" dirty="0" smtClean="0"/>
              <a:t>Brief History of Goals 2000, “School to Work” and “College Readiness” Programs in the United States</a:t>
            </a:r>
            <a:endParaRPr lang="en-US" sz="24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34818" name="Picture 2" descr="ESD DVD Cover"/>
          <p:cNvPicPr>
            <a:picLocks noChangeAspect="1" noChangeArrowheads="1"/>
          </p:cNvPicPr>
          <p:nvPr/>
        </p:nvPicPr>
        <p:blipFill>
          <a:blip r:embed="rId4" cstate="print"/>
          <a:srcRect/>
          <a:stretch>
            <a:fillRect/>
          </a:stretch>
        </p:blipFill>
        <p:spPr bwMode="auto">
          <a:xfrm>
            <a:off x="7467600" y="4267200"/>
            <a:ext cx="1160780" cy="1619693"/>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en-US" sz="2300" dirty="0" smtClean="0">
                <a:solidFill>
                  <a:srgbClr val="FF0000"/>
                </a:solidFill>
              </a:rPr>
              <a:t>The</a:t>
            </a:r>
            <a:r>
              <a:rPr lang="en-US" sz="2300" dirty="0" smtClean="0"/>
              <a:t> </a:t>
            </a:r>
            <a:r>
              <a:rPr lang="en-US" sz="2300" dirty="0" smtClean="0">
                <a:solidFill>
                  <a:srgbClr val="FF0000"/>
                </a:solidFill>
              </a:rPr>
              <a:t>Governor’s P-20 Council was created in August 2005 by former Governor Janet Napolitano with Executive Order 2005-19 and then replaced with EO 2005-26 </a:t>
            </a:r>
            <a:r>
              <a:rPr lang="en-US" sz="2300" dirty="0" smtClean="0"/>
              <a:t>(</a:t>
            </a:r>
            <a:r>
              <a:rPr lang="en-US" sz="2300" dirty="0" smtClean="0">
                <a:solidFill>
                  <a:srgbClr val="0000FF"/>
                </a:solidFill>
              </a:rPr>
              <a:t>http://www.azlibrary.gov/is/state/eo/2005-26.pdf</a:t>
            </a:r>
            <a:r>
              <a:rPr lang="en-US" sz="2300" dirty="0" smtClean="0"/>
              <a:t>). “The P-20 Council was to consist of:</a:t>
            </a:r>
          </a:p>
          <a:p>
            <a:pPr lvl="1"/>
            <a:r>
              <a:rPr lang="en-US" sz="1700" dirty="0" smtClean="0"/>
              <a:t>4 members from the AZ Legislature to serve as ‘exec-officio members;’ </a:t>
            </a:r>
          </a:p>
          <a:p>
            <a:pPr lvl="1"/>
            <a:r>
              <a:rPr lang="en-US" sz="1700" dirty="0" smtClean="0"/>
              <a:t>The Superintendent of Public Instruction; </a:t>
            </a:r>
          </a:p>
          <a:p>
            <a:pPr lvl="1"/>
            <a:r>
              <a:rPr lang="en-US" sz="1700" dirty="0" smtClean="0"/>
              <a:t>A member of the AZ Board of Regents who is a member of the Joint Conference Committee (JCC); </a:t>
            </a:r>
          </a:p>
          <a:p>
            <a:pPr lvl="1"/>
            <a:r>
              <a:rPr lang="en-US" sz="1700" dirty="0" smtClean="0"/>
              <a:t>AZ’s three State University Presidents (ASU, NAU, UofA);</a:t>
            </a:r>
          </a:p>
          <a:p>
            <a:pPr lvl="1"/>
            <a:r>
              <a:rPr lang="en-US" sz="1700" dirty="0" smtClean="0"/>
              <a:t>Not more that four Community College representatives (one of which has to be a member of the JCC);</a:t>
            </a:r>
          </a:p>
          <a:p>
            <a:pPr lvl="1"/>
            <a:r>
              <a:rPr lang="en-US" sz="1700" dirty="0" smtClean="0"/>
              <a:t>Two Superintendents of the Joint Technological Education Districts (one had to be from a rural district and one from a urban district);</a:t>
            </a:r>
          </a:p>
          <a:p>
            <a:pPr lvl="1"/>
            <a:r>
              <a:rPr lang="en-US" sz="1700" dirty="0" smtClean="0"/>
              <a:t>Three P-12 Education Representatives;</a:t>
            </a:r>
          </a:p>
          <a:p>
            <a:pPr lvl="1"/>
            <a:r>
              <a:rPr lang="en-US" sz="1700" dirty="0" smtClean="0"/>
              <a:t>A Member of the State Board of Education;</a:t>
            </a:r>
          </a:p>
          <a:p>
            <a:pPr lvl="1"/>
            <a:r>
              <a:rPr lang="en-US" sz="1700" dirty="0" smtClean="0"/>
              <a:t>A Member of a Private Post-Secondary Institution;</a:t>
            </a:r>
          </a:p>
          <a:p>
            <a:pPr lvl="1"/>
            <a:r>
              <a:rPr lang="en-US" sz="1700" dirty="0" smtClean="0"/>
              <a:t>A Representative of Governor’s Council on Innovation and Technology;</a:t>
            </a:r>
          </a:p>
          <a:p>
            <a:pPr lvl="1"/>
            <a:r>
              <a:rPr lang="en-US" sz="1700" dirty="0" smtClean="0"/>
              <a:t>A Representative of Governor’s Council on Workforce Policy;</a:t>
            </a:r>
          </a:p>
          <a:p>
            <a:pPr lvl="1"/>
            <a:r>
              <a:rPr lang="en-US" sz="1700" dirty="0" smtClean="0">
                <a:solidFill>
                  <a:srgbClr val="FF0000"/>
                </a:solidFill>
              </a:rPr>
              <a:t>Not more 8 members of the public representing parents groups, business and industry;</a:t>
            </a:r>
          </a:p>
          <a:p>
            <a:pPr lvl="1"/>
            <a:r>
              <a:rPr lang="en-US" sz="1700" dirty="0" smtClean="0"/>
              <a:t>A Representative of the Governor’s School Readiness Board;</a:t>
            </a:r>
          </a:p>
          <a:p>
            <a:pPr lvl="1"/>
            <a:r>
              <a:rPr lang="en-US" sz="1700" dirty="0" smtClean="0"/>
              <a:t>A Representative of the high school drop out programs or policy;</a:t>
            </a:r>
          </a:p>
          <a:p>
            <a:pPr lvl="1"/>
            <a:r>
              <a:rPr lang="en-US" sz="1700" dirty="0" smtClean="0">
                <a:solidFill>
                  <a:srgbClr val="FF0000"/>
                </a:solidFill>
              </a:rPr>
              <a:t>A Student Representative of a high school or post secondary education</a:t>
            </a:r>
            <a:r>
              <a:rPr lang="en-US" sz="1700" dirty="0" smtClean="0"/>
              <a:t>;</a:t>
            </a:r>
          </a:p>
          <a:p>
            <a:pPr lvl="1"/>
            <a:r>
              <a:rPr lang="en-US" sz="1700" dirty="0" smtClean="0"/>
              <a:t>A Tribal Representative;</a:t>
            </a:r>
          </a:p>
          <a:p>
            <a:pPr lvl="1"/>
            <a:r>
              <a:rPr lang="en-US" sz="1700" dirty="0" smtClean="0"/>
              <a:t>Not more than 2 elective officials.”</a:t>
            </a:r>
          </a:p>
          <a:p>
            <a:r>
              <a:rPr lang="en-US" sz="2600" dirty="0" smtClean="0">
                <a:solidFill>
                  <a:srgbClr val="FF0000"/>
                </a:solidFill>
              </a:rPr>
              <a:t>“The P-20 Council shall explore ways Arizona can achieve a more effective, efficient and equitable education pipeline.”</a:t>
            </a:r>
          </a:p>
          <a:p>
            <a:pPr lvl="1"/>
            <a:endParaRPr lang="en-US" sz="1200" dirty="0" smtClean="0"/>
          </a:p>
          <a:p>
            <a:pPr lvl="1"/>
            <a:endParaRPr lang="en-US" sz="1200" dirty="0" smtClean="0"/>
          </a:p>
          <a:p>
            <a:pPr lvl="1"/>
            <a:endParaRPr lang="en-US" sz="1200" dirty="0" smtClean="0"/>
          </a:p>
          <a:p>
            <a:endParaRPr lang="en-US" sz="1600" dirty="0"/>
          </a:p>
        </p:txBody>
      </p:sp>
      <p:sp>
        <p:nvSpPr>
          <p:cNvPr id="3" name="Title 2"/>
          <p:cNvSpPr>
            <a:spLocks noGrp="1"/>
          </p:cNvSpPr>
          <p:nvPr>
            <p:ph type="title"/>
          </p:nvPr>
        </p:nvSpPr>
        <p:spPr>
          <a:xfrm>
            <a:off x="457200" y="152400"/>
            <a:ext cx="8229600" cy="1143000"/>
          </a:xfrm>
        </p:spPr>
        <p:txBody>
          <a:bodyPr>
            <a:normAutofit/>
          </a:bodyPr>
          <a:lstStyle/>
          <a:p>
            <a:pPr algn="ctr"/>
            <a:r>
              <a:rPr lang="en-US" sz="2400" dirty="0" smtClean="0"/>
              <a:t>How were K-12 “College Readiness” and</a:t>
            </a:r>
            <a:br>
              <a:rPr lang="en-US" sz="2400" dirty="0" smtClean="0"/>
            </a:br>
            <a:r>
              <a:rPr lang="en-US" sz="2400" dirty="0" smtClean="0"/>
              <a:t> “Workforce” Programs Established in AZ?</a:t>
            </a:r>
            <a:endParaRPr lang="en-US" sz="24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11265" name="Picture 1"/>
          <p:cNvPicPr>
            <a:picLocks noChangeAspect="1" noChangeArrowheads="1"/>
          </p:cNvPicPr>
          <p:nvPr/>
        </p:nvPicPr>
        <p:blipFill>
          <a:blip r:embed="rId4" cstate="print"/>
          <a:srcRect/>
          <a:stretch>
            <a:fillRect/>
          </a:stretch>
        </p:blipFill>
        <p:spPr bwMode="auto">
          <a:xfrm>
            <a:off x="152400" y="6096000"/>
            <a:ext cx="6858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noFill/>
        </p:spPr>
        <p:txBody>
          <a:bodyPr>
            <a:normAutofit/>
          </a:bodyPr>
          <a:lstStyle/>
          <a:p>
            <a:pPr algn="ctr"/>
            <a:r>
              <a:rPr lang="en-US" sz="2400" dirty="0" smtClean="0"/>
              <a:t>K-12 “College Readiness” Programs in AZ- </a:t>
            </a:r>
            <a:br>
              <a:rPr lang="en-US" sz="2400" dirty="0" smtClean="0"/>
            </a:br>
            <a:r>
              <a:rPr lang="en-US" sz="2400" dirty="0" smtClean="0"/>
              <a:t>P-20 Readiness Council Responsibilities</a:t>
            </a:r>
            <a:endParaRPr lang="en-US" sz="24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5" name="Picture 1"/>
          <p:cNvPicPr>
            <a:picLocks noChangeAspect="1" noChangeArrowheads="1"/>
          </p:cNvPicPr>
          <p:nvPr/>
        </p:nvPicPr>
        <p:blipFill>
          <a:blip r:embed="rId4" cstate="print"/>
          <a:srcRect/>
          <a:stretch>
            <a:fillRect/>
          </a:stretch>
        </p:blipFill>
        <p:spPr bwMode="auto">
          <a:xfrm>
            <a:off x="152400" y="6096000"/>
            <a:ext cx="685800" cy="685800"/>
          </a:xfrm>
          <a:prstGeom prst="rect">
            <a:avLst/>
          </a:prstGeom>
          <a:noFill/>
          <a:ln w="9525">
            <a:noFill/>
            <a:miter lim="800000"/>
            <a:headEnd/>
            <a:tailEnd/>
          </a:ln>
        </p:spPr>
      </p:pic>
      <p:pic>
        <p:nvPicPr>
          <p:cNvPr id="27650" name="Picture 2"/>
          <p:cNvPicPr>
            <a:picLocks noGrp="1" noChangeAspect="1" noChangeArrowheads="1"/>
          </p:cNvPicPr>
          <p:nvPr>
            <p:ph idx="1"/>
          </p:nvPr>
        </p:nvPicPr>
        <p:blipFill>
          <a:blip r:embed="rId5" cstate="print"/>
          <a:srcRect/>
          <a:stretch>
            <a:fillRect/>
          </a:stretch>
        </p:blipFill>
        <p:spPr bwMode="auto">
          <a:xfrm>
            <a:off x="609600" y="1524000"/>
            <a:ext cx="8016240" cy="3558540"/>
          </a:xfrm>
          <a:prstGeom prst="rect">
            <a:avLst/>
          </a:prstGeom>
          <a:noFill/>
          <a:ln w="9525">
            <a:noFill/>
            <a:miter lim="800000"/>
            <a:headEnd/>
            <a:tailEnd/>
          </a:ln>
        </p:spPr>
      </p:pic>
      <p:sp>
        <p:nvSpPr>
          <p:cNvPr id="6" name="Rectangle 5"/>
          <p:cNvSpPr/>
          <p:nvPr/>
        </p:nvSpPr>
        <p:spPr>
          <a:xfrm>
            <a:off x="1066800" y="1600200"/>
            <a:ext cx="7391400" cy="762000"/>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1400" dirty="0" smtClean="0">
                <a:solidFill>
                  <a:srgbClr val="FF0000"/>
                </a:solidFill>
              </a:rPr>
              <a:t>Governor Janet Brewer replaced the “P-20 Ready Council” with the “AZ Ready Executive Council” (AREC) in 2011 with Executive Order 2011-8</a:t>
            </a:r>
            <a:r>
              <a:rPr lang="en-US" sz="1400" dirty="0" smtClean="0"/>
              <a:t>. “The membership of this AZREC would include:</a:t>
            </a:r>
          </a:p>
          <a:p>
            <a:pPr lvl="1"/>
            <a:r>
              <a:rPr lang="en-US" sz="1100" dirty="0" smtClean="0"/>
              <a:t>The Superintendent of Public Instruction;</a:t>
            </a:r>
          </a:p>
          <a:p>
            <a:pPr lvl="1"/>
            <a:r>
              <a:rPr lang="en-US" sz="1100" dirty="0" smtClean="0"/>
              <a:t>The President of the State Board of Education;</a:t>
            </a:r>
          </a:p>
          <a:p>
            <a:pPr lvl="1"/>
            <a:r>
              <a:rPr lang="en-US" sz="1100" dirty="0" smtClean="0"/>
              <a:t>The President of the Arizona Board for Charter Schools;</a:t>
            </a:r>
          </a:p>
          <a:p>
            <a:pPr lvl="1"/>
            <a:r>
              <a:rPr lang="en-US" sz="1100" dirty="0" smtClean="0"/>
              <a:t>The President of the Arizona Board of Regents;</a:t>
            </a:r>
          </a:p>
          <a:p>
            <a:pPr lvl="1"/>
            <a:r>
              <a:rPr lang="en-US" sz="1100" dirty="0" smtClean="0"/>
              <a:t>The Chairperson of the Arizona Community College Presidents’ Council;</a:t>
            </a:r>
          </a:p>
          <a:p>
            <a:pPr lvl="1"/>
            <a:r>
              <a:rPr lang="en-US" sz="1100" dirty="0" smtClean="0"/>
              <a:t>The President of the Arizona Commerce Authority;</a:t>
            </a:r>
          </a:p>
          <a:p>
            <a:pPr lvl="1"/>
            <a:r>
              <a:rPr lang="en-US" sz="1100" dirty="0" smtClean="0"/>
              <a:t>A County School Superintendent;</a:t>
            </a:r>
          </a:p>
          <a:p>
            <a:pPr lvl="1"/>
            <a:r>
              <a:rPr lang="en-US" sz="1100" dirty="0" smtClean="0"/>
              <a:t>A Chairperson of a statewide business organization;</a:t>
            </a:r>
          </a:p>
          <a:p>
            <a:pPr lvl="1"/>
            <a:r>
              <a:rPr lang="en-US" sz="1100" dirty="0" smtClean="0"/>
              <a:t>A Representative from a Joint Technical Education District;</a:t>
            </a:r>
          </a:p>
          <a:p>
            <a:pPr lvl="1"/>
            <a:r>
              <a:rPr lang="en-US" sz="1100" dirty="0" smtClean="0">
                <a:solidFill>
                  <a:srgbClr val="FF0000"/>
                </a:solidFill>
              </a:rPr>
              <a:t>A Representative from a parent’s organization;</a:t>
            </a:r>
          </a:p>
          <a:p>
            <a:pPr lvl="1"/>
            <a:r>
              <a:rPr lang="en-US" sz="1100" dirty="0" smtClean="0">
                <a:solidFill>
                  <a:srgbClr val="FF0000"/>
                </a:solidFill>
              </a:rPr>
              <a:t>A Representative of a community organization;</a:t>
            </a:r>
          </a:p>
          <a:p>
            <a:pPr lvl="1"/>
            <a:r>
              <a:rPr lang="en-US" sz="1100" dirty="0" smtClean="0"/>
              <a:t>A Representative from an education service relation foundation or philanthropic organization;</a:t>
            </a:r>
          </a:p>
          <a:p>
            <a:pPr lvl="1"/>
            <a:r>
              <a:rPr lang="en-US" sz="1100" dirty="0" smtClean="0">
                <a:solidFill>
                  <a:srgbClr val="FF0000"/>
                </a:solidFill>
              </a:rPr>
              <a:t>A current or former teacher;</a:t>
            </a:r>
          </a:p>
          <a:p>
            <a:pPr lvl="1"/>
            <a:r>
              <a:rPr lang="en-US" sz="1100" dirty="0" smtClean="0"/>
              <a:t>A current of former principal or superintendent;</a:t>
            </a:r>
          </a:p>
          <a:p>
            <a:pPr lvl="1"/>
            <a:r>
              <a:rPr lang="en-US" sz="1100" dirty="0" smtClean="0"/>
              <a:t>Two “at large business leaders;</a:t>
            </a:r>
          </a:p>
          <a:p>
            <a:pPr lvl="1"/>
            <a:r>
              <a:rPr lang="en-US" sz="1100" dirty="0" smtClean="0"/>
              <a:t>A business leader from rural or southern Arizona.”</a:t>
            </a:r>
          </a:p>
          <a:p>
            <a:r>
              <a:rPr lang="en-US" sz="1400" dirty="0" smtClean="0">
                <a:solidFill>
                  <a:srgbClr val="FF0000"/>
                </a:solidFill>
              </a:rPr>
              <a:t>“The members serve at the pleasure of the Governor.” What does that mean??</a:t>
            </a:r>
          </a:p>
          <a:p>
            <a:endParaRPr lang="en-US" sz="1400" dirty="0"/>
          </a:p>
        </p:txBody>
      </p:sp>
      <p:sp>
        <p:nvSpPr>
          <p:cNvPr id="3" name="Title 2"/>
          <p:cNvSpPr>
            <a:spLocks noGrp="1"/>
          </p:cNvSpPr>
          <p:nvPr>
            <p:ph type="title"/>
          </p:nvPr>
        </p:nvSpPr>
        <p:spPr/>
        <p:txBody>
          <a:bodyPr>
            <a:normAutofit/>
          </a:bodyPr>
          <a:lstStyle/>
          <a:p>
            <a:pPr algn="ctr"/>
            <a:r>
              <a:rPr lang="en-US" sz="2400" dirty="0" smtClean="0"/>
              <a:t>P-20 Readiness Council Replaced By </a:t>
            </a:r>
            <a:br>
              <a:rPr lang="en-US" sz="2400" dirty="0" smtClean="0"/>
            </a:br>
            <a:r>
              <a:rPr lang="en-US" sz="2400" dirty="0" smtClean="0"/>
              <a:t>Arizona Ready Education Council (AREC)</a:t>
            </a:r>
            <a:endParaRPr lang="en-US" sz="24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5" name="Picture 1"/>
          <p:cNvPicPr>
            <a:picLocks noChangeAspect="1" noChangeArrowheads="1"/>
          </p:cNvPicPr>
          <p:nvPr/>
        </p:nvPicPr>
        <p:blipFill>
          <a:blip r:embed="rId4" cstate="print"/>
          <a:srcRect/>
          <a:stretch>
            <a:fillRect/>
          </a:stretch>
        </p:blipFill>
        <p:spPr bwMode="auto">
          <a:xfrm>
            <a:off x="152400" y="6096000"/>
            <a:ext cx="6858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a:bodyPr>
          <a:lstStyle/>
          <a:p>
            <a:pPr algn="ctr"/>
            <a:r>
              <a:rPr lang="en-US" sz="2200" dirty="0" smtClean="0"/>
              <a:t>Arizona Ready Education Council Members-Prior to 2015</a:t>
            </a:r>
            <a:r>
              <a:rPr lang="en-US" sz="2400" dirty="0" smtClean="0"/>
              <a:t/>
            </a:r>
            <a:br>
              <a:rPr lang="en-US" sz="2400" dirty="0" smtClean="0"/>
            </a:br>
            <a:r>
              <a:rPr lang="en-US" sz="1300" dirty="0" smtClean="0"/>
              <a:t>(http://www.azgovernor.gov/AzReady/Members.asp)</a:t>
            </a:r>
            <a:r>
              <a:rPr lang="en-US" sz="2200" dirty="0" smtClean="0"/>
              <a:t/>
            </a:r>
            <a:br>
              <a:rPr lang="en-US" sz="2200" dirty="0" smtClean="0"/>
            </a:br>
            <a:endParaRPr lang="en-US" sz="22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5" name="Picture 1"/>
          <p:cNvPicPr>
            <a:picLocks noChangeAspect="1" noChangeArrowheads="1"/>
          </p:cNvPicPr>
          <p:nvPr/>
        </p:nvPicPr>
        <p:blipFill>
          <a:blip r:embed="rId4" cstate="print"/>
          <a:srcRect/>
          <a:stretch>
            <a:fillRect/>
          </a:stretch>
        </p:blipFill>
        <p:spPr bwMode="auto">
          <a:xfrm>
            <a:off x="152400" y="6096000"/>
            <a:ext cx="685800" cy="685800"/>
          </a:xfrm>
          <a:prstGeom prst="rect">
            <a:avLst/>
          </a:prstGeom>
          <a:noFill/>
          <a:ln w="9525">
            <a:noFill/>
            <a:miter lim="800000"/>
            <a:headEnd/>
            <a:tailEnd/>
          </a:ln>
        </p:spPr>
      </p:pic>
      <p:pic>
        <p:nvPicPr>
          <p:cNvPr id="29698" name="Picture 2"/>
          <p:cNvPicPr>
            <a:picLocks noGrp="1" noChangeAspect="1" noChangeArrowheads="1"/>
          </p:cNvPicPr>
          <p:nvPr>
            <p:ph idx="1"/>
          </p:nvPr>
        </p:nvPicPr>
        <p:blipFill>
          <a:blip r:embed="rId5" cstate="print"/>
          <a:srcRect/>
          <a:stretch>
            <a:fillRect/>
          </a:stretch>
        </p:blipFill>
        <p:spPr bwMode="auto">
          <a:xfrm>
            <a:off x="1447800" y="990600"/>
            <a:ext cx="6172200" cy="5124697"/>
          </a:xfrm>
          <a:prstGeom prst="rect">
            <a:avLst/>
          </a:prstGeom>
          <a:noFill/>
          <a:ln w="9525">
            <a:noFill/>
            <a:miter lim="800000"/>
            <a:headEnd/>
            <a:tailEnd/>
          </a:ln>
        </p:spPr>
      </p:pic>
      <p:sp>
        <p:nvSpPr>
          <p:cNvPr id="6" name="Oval 5"/>
          <p:cNvSpPr/>
          <p:nvPr/>
        </p:nvSpPr>
        <p:spPr>
          <a:xfrm>
            <a:off x="2438400" y="2667000"/>
            <a:ext cx="1676400" cy="6096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8" name="Oval 7"/>
          <p:cNvSpPr/>
          <p:nvPr/>
        </p:nvSpPr>
        <p:spPr>
          <a:xfrm>
            <a:off x="2362200" y="5029200"/>
            <a:ext cx="1600200" cy="5334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0" name="Rounded Rectangle 9"/>
          <p:cNvSpPr/>
          <p:nvPr/>
        </p:nvSpPr>
        <p:spPr>
          <a:xfrm>
            <a:off x="2362200" y="5638800"/>
            <a:ext cx="3657600" cy="457200"/>
          </a:xfrm>
          <a:prstGeom prst="roundRect">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6" descr="http://t3.gstatic.com/images?q=tbn:ANd9GcQuD0ySS96WZZqAdNPSr69eCzqqe-KLmWot-GEBtdepQ8L_LyT_0g"/>
          <p:cNvPicPr>
            <a:picLocks noChangeAspect="1" noChangeArrowheads="1"/>
          </p:cNvPicPr>
          <p:nvPr/>
        </p:nvPicPr>
        <p:blipFill>
          <a:blip r:embed="rId6" cstate="print"/>
          <a:srcRect/>
          <a:stretch>
            <a:fillRect/>
          </a:stretch>
        </p:blipFill>
        <p:spPr bwMode="auto">
          <a:xfrm>
            <a:off x="838200" y="2514600"/>
            <a:ext cx="533400" cy="703635"/>
          </a:xfrm>
          <a:prstGeom prst="rect">
            <a:avLst/>
          </a:prstGeom>
          <a:noFill/>
        </p:spPr>
      </p:pic>
      <p:pic>
        <p:nvPicPr>
          <p:cNvPr id="12" name="Picture 4"/>
          <p:cNvPicPr>
            <a:picLocks noChangeAspect="1" noChangeArrowheads="1"/>
          </p:cNvPicPr>
          <p:nvPr/>
        </p:nvPicPr>
        <p:blipFill>
          <a:blip r:embed="rId7" cstate="print"/>
          <a:srcRect/>
          <a:stretch>
            <a:fillRect/>
          </a:stretch>
        </p:blipFill>
        <p:spPr bwMode="auto">
          <a:xfrm>
            <a:off x="1371600" y="4876800"/>
            <a:ext cx="694301" cy="677158"/>
          </a:xfrm>
          <a:prstGeom prst="rect">
            <a:avLst/>
          </a:prstGeom>
          <a:noFill/>
          <a:ln w="9525">
            <a:noFill/>
            <a:miter lim="800000"/>
            <a:headEnd/>
            <a:tailEnd/>
          </a:ln>
        </p:spPr>
      </p:pic>
      <p:pic>
        <p:nvPicPr>
          <p:cNvPr id="30724" name="Picture 4" descr="Rich Crandall"/>
          <p:cNvPicPr>
            <a:picLocks noChangeAspect="1" noChangeArrowheads="1"/>
          </p:cNvPicPr>
          <p:nvPr/>
        </p:nvPicPr>
        <p:blipFill>
          <a:blip r:embed="rId8" cstate="print"/>
          <a:srcRect/>
          <a:stretch>
            <a:fillRect/>
          </a:stretch>
        </p:blipFill>
        <p:spPr bwMode="auto">
          <a:xfrm>
            <a:off x="6400800" y="5638800"/>
            <a:ext cx="490364" cy="685800"/>
          </a:xfrm>
          <a:prstGeom prst="rect">
            <a:avLst/>
          </a:prstGeom>
          <a:noFill/>
        </p:spPr>
      </p:pic>
      <p:pic>
        <p:nvPicPr>
          <p:cNvPr id="30722" name="Picture 2" descr="https://encrypted-tbn3.gstatic.com/images?q=tbn:ANd9GcTMv2KAUsIuSqEEOlvZFMlJUMPq-v0f-w01xbK609M0U-aRhbGSfQ"/>
          <p:cNvPicPr>
            <a:picLocks noChangeAspect="1" noChangeArrowheads="1"/>
          </p:cNvPicPr>
          <p:nvPr/>
        </p:nvPicPr>
        <p:blipFill>
          <a:blip r:embed="rId9" cstate="print"/>
          <a:srcRect/>
          <a:stretch>
            <a:fillRect/>
          </a:stretch>
        </p:blipFill>
        <p:spPr bwMode="auto">
          <a:xfrm>
            <a:off x="6993466" y="5638800"/>
            <a:ext cx="474133" cy="6096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gn="ctr"/>
            <a:r>
              <a:rPr lang="en-US" sz="2400" dirty="0" smtClean="0"/>
              <a:t>Arizona Ready Education Council Taskforce Responsibilities- Prior to 2015</a:t>
            </a:r>
            <a:endParaRPr lang="en-US" sz="24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5" name="Picture 1"/>
          <p:cNvPicPr>
            <a:picLocks noChangeAspect="1" noChangeArrowheads="1"/>
          </p:cNvPicPr>
          <p:nvPr/>
        </p:nvPicPr>
        <p:blipFill>
          <a:blip r:embed="rId4" cstate="print"/>
          <a:srcRect/>
          <a:stretch>
            <a:fillRect/>
          </a:stretch>
        </p:blipFill>
        <p:spPr bwMode="auto">
          <a:xfrm>
            <a:off x="152400" y="6096000"/>
            <a:ext cx="685800" cy="685800"/>
          </a:xfrm>
          <a:prstGeom prst="rect">
            <a:avLst/>
          </a:prstGeom>
          <a:noFill/>
          <a:ln w="9525">
            <a:noFill/>
            <a:miter lim="800000"/>
            <a:headEnd/>
            <a:tailEnd/>
          </a:ln>
        </p:spPr>
      </p:pic>
      <p:pic>
        <p:nvPicPr>
          <p:cNvPr id="30723" name="Picture 3"/>
          <p:cNvPicPr>
            <a:picLocks noGrp="1" noChangeAspect="1" noChangeArrowheads="1"/>
          </p:cNvPicPr>
          <p:nvPr>
            <p:ph idx="1"/>
          </p:nvPr>
        </p:nvPicPr>
        <p:blipFill>
          <a:blip r:embed="rId5" cstate="print"/>
          <a:srcRect/>
          <a:stretch>
            <a:fillRect/>
          </a:stretch>
        </p:blipFill>
        <p:spPr bwMode="auto">
          <a:xfrm>
            <a:off x="725890" y="1219200"/>
            <a:ext cx="8137404" cy="4787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525963"/>
          </a:xfrm>
        </p:spPr>
        <p:txBody>
          <a:bodyPr>
            <a:noAutofit/>
          </a:bodyPr>
          <a:lstStyle/>
          <a:p>
            <a:r>
              <a:rPr lang="en-US" sz="1000" dirty="0" smtClean="0">
                <a:solidFill>
                  <a:srgbClr val="FF0000"/>
                </a:solidFill>
              </a:rPr>
              <a:t>This article from the Arizona Republic was written in 2006 </a:t>
            </a:r>
            <a:r>
              <a:rPr lang="en-US" sz="1000" dirty="0" smtClean="0"/>
              <a:t>and it states:</a:t>
            </a:r>
          </a:p>
          <a:p>
            <a:pPr>
              <a:buNone/>
            </a:pPr>
            <a:r>
              <a:rPr lang="en-US" sz="1000" dirty="0" smtClean="0"/>
              <a:t>“This year Arizona has tripled its number of failing schools.</a:t>
            </a:r>
          </a:p>
          <a:p>
            <a:pPr>
              <a:buNone/>
            </a:pPr>
            <a:r>
              <a:rPr lang="en-US" sz="1000" dirty="0" smtClean="0"/>
              <a:t> </a:t>
            </a:r>
            <a:r>
              <a:rPr lang="en-US" sz="1000" dirty="0" smtClean="0">
                <a:solidFill>
                  <a:srgbClr val="FF0000"/>
                </a:solidFill>
              </a:rPr>
              <a:t>Credit can be given to insane NCLB requirements, which demand </a:t>
            </a:r>
          </a:p>
          <a:p>
            <a:pPr>
              <a:buNone/>
            </a:pPr>
            <a:r>
              <a:rPr lang="en-US" sz="1000" dirty="0" smtClean="0">
                <a:solidFill>
                  <a:srgbClr val="FF0000"/>
                </a:solidFill>
              </a:rPr>
              <a:t>the inclusion of test scores for new immigrants, many of whom who </a:t>
            </a:r>
          </a:p>
          <a:p>
            <a:pPr>
              <a:buNone/>
            </a:pPr>
            <a:r>
              <a:rPr lang="en-US" sz="1000" dirty="0" smtClean="0">
                <a:solidFill>
                  <a:srgbClr val="FF0000"/>
                </a:solidFill>
              </a:rPr>
              <a:t>do not speak English.</a:t>
            </a:r>
            <a:r>
              <a:rPr lang="en-US" sz="1000" dirty="0" smtClean="0"/>
              <a:t> This kind of thuggish requirement, which is </a:t>
            </a:r>
          </a:p>
          <a:p>
            <a:pPr>
              <a:buNone/>
            </a:pPr>
            <a:r>
              <a:rPr lang="en-US" sz="1000" dirty="0" smtClean="0"/>
              <a:t>not limited at all to Arizona, represents a blatant disregard for public </a:t>
            </a:r>
          </a:p>
          <a:p>
            <a:pPr>
              <a:buNone/>
            </a:pPr>
            <a:r>
              <a:rPr lang="en-US" sz="1000" dirty="0" smtClean="0"/>
              <a:t>schools, teachers, and the students who can't read the tests they are </a:t>
            </a:r>
          </a:p>
          <a:p>
            <a:pPr>
              <a:buNone/>
            </a:pPr>
            <a:r>
              <a:rPr lang="en-US" sz="1000" dirty="0" smtClean="0"/>
              <a:t>given.”</a:t>
            </a:r>
          </a:p>
          <a:p>
            <a:pPr>
              <a:buNone/>
            </a:pPr>
            <a:endParaRPr lang="en-US" sz="1000" dirty="0" smtClean="0"/>
          </a:p>
          <a:p>
            <a:r>
              <a:rPr lang="en-US" sz="1100" b="1" dirty="0" smtClean="0"/>
              <a:t>“</a:t>
            </a:r>
            <a:r>
              <a:rPr lang="en-US" sz="1100" dirty="0" smtClean="0">
                <a:solidFill>
                  <a:srgbClr val="FF0000"/>
                </a:solidFill>
              </a:rPr>
              <a:t>The main reason: Federal officials changed the rules. </a:t>
            </a:r>
            <a:r>
              <a:rPr lang="en-US" sz="1100" dirty="0" smtClean="0"/>
              <a:t> </a:t>
            </a:r>
            <a:r>
              <a:rPr lang="en-US" sz="1100" dirty="0" smtClean="0">
                <a:solidFill>
                  <a:srgbClr val="FF0000"/>
                </a:solidFill>
              </a:rPr>
              <a:t>“For the first time</a:t>
            </a:r>
          </a:p>
          <a:p>
            <a:pPr>
              <a:buNone/>
            </a:pPr>
            <a:r>
              <a:rPr lang="en-US" sz="1100" dirty="0" smtClean="0">
                <a:solidFill>
                  <a:srgbClr val="FF0000"/>
                </a:solidFill>
              </a:rPr>
              <a:t> ever the state was forced to include AIMS </a:t>
            </a:r>
            <a:r>
              <a:rPr lang="en-US" sz="1100" dirty="0" smtClean="0"/>
              <a:t>(</a:t>
            </a:r>
            <a:r>
              <a:rPr lang="en-US" sz="1100" dirty="0" smtClean="0">
                <a:solidFill>
                  <a:srgbClr val="FF0000"/>
                </a:solidFill>
              </a:rPr>
              <a:t>teaches-to-the-test and not a </a:t>
            </a:r>
          </a:p>
          <a:p>
            <a:pPr>
              <a:buNone/>
            </a:pPr>
            <a:r>
              <a:rPr lang="en-US" sz="1100" dirty="0" smtClean="0">
                <a:solidFill>
                  <a:srgbClr val="FF0000"/>
                </a:solidFill>
              </a:rPr>
              <a:t> measure of student achievement</a:t>
            </a:r>
            <a:r>
              <a:rPr lang="en-US" sz="1100" dirty="0" smtClean="0"/>
              <a:t>) test results in math and reading from </a:t>
            </a:r>
          </a:p>
          <a:p>
            <a:pPr>
              <a:buNone/>
            </a:pPr>
            <a:r>
              <a:rPr lang="en-US" sz="1100" dirty="0" smtClean="0"/>
              <a:t> students who are in their second or third year of learning English.” </a:t>
            </a:r>
          </a:p>
          <a:p>
            <a:endParaRPr lang="en-US" sz="1100" dirty="0" smtClean="0"/>
          </a:p>
          <a:p>
            <a:r>
              <a:rPr lang="en-US" sz="1100" dirty="0" smtClean="0"/>
              <a:t>“</a:t>
            </a:r>
            <a:r>
              <a:rPr lang="en-US" sz="1100" dirty="0" smtClean="0">
                <a:solidFill>
                  <a:srgbClr val="FF0000"/>
                </a:solidFill>
              </a:rPr>
              <a:t>The contrast highlights a debate that is playing out among educators over how Arizona should measure its educational performance?” </a:t>
            </a:r>
            <a:r>
              <a:rPr lang="en-US" sz="1100" dirty="0" smtClean="0"/>
              <a:t>State officials want to exclude students in their first three years of language learning from the federal ‘adequate yearly progress’ counts, expected to be released Friday. They also separate them from Arizona's annual ranking of schools and overall AIMS exit-exam results. They argue that including students still learning English skews the picture.”</a:t>
            </a:r>
          </a:p>
          <a:p>
            <a:endParaRPr lang="en-US" sz="1100" dirty="0" smtClean="0"/>
          </a:p>
          <a:p>
            <a:r>
              <a:rPr lang="en-US" sz="1100" dirty="0" smtClean="0">
                <a:solidFill>
                  <a:srgbClr val="FF0000"/>
                </a:solidFill>
              </a:rPr>
              <a:t>With NCLB, all students were slowed down to make sure everyone in the class passed- this breeds mediocrity!</a:t>
            </a:r>
            <a:endParaRPr lang="en-US" sz="1100" dirty="0">
              <a:solidFill>
                <a:srgbClr val="FF0000"/>
              </a:solidFill>
            </a:endParaRPr>
          </a:p>
        </p:txBody>
      </p:sp>
      <p:sp>
        <p:nvSpPr>
          <p:cNvPr id="3" name="Title 2"/>
          <p:cNvSpPr>
            <a:spLocks noGrp="1"/>
          </p:cNvSpPr>
          <p:nvPr>
            <p:ph type="title"/>
          </p:nvPr>
        </p:nvSpPr>
        <p:spPr>
          <a:xfrm>
            <a:off x="457200" y="152400"/>
            <a:ext cx="8229600" cy="1143000"/>
          </a:xfrm>
        </p:spPr>
        <p:txBody>
          <a:bodyPr>
            <a:normAutofit fontScale="90000"/>
          </a:bodyPr>
          <a:lstStyle/>
          <a:p>
            <a:pPr algn="ctr"/>
            <a:r>
              <a:rPr lang="en-US" sz="2400" dirty="0" smtClean="0"/>
              <a:t>Why is No-Child-Left-Behind (NCLB) and Arizona’s Instrument to Measure Standards (AIMS) a failure in AZ? </a:t>
            </a:r>
            <a:br>
              <a:rPr lang="en-US" sz="2400" dirty="0" smtClean="0"/>
            </a:br>
            <a:r>
              <a:rPr lang="en-US" sz="1300" dirty="0" smtClean="0"/>
              <a:t>(http://www.schoolsmatter.info/2006/08/english-language-learners-tossed-into.html)</a:t>
            </a:r>
            <a:endParaRPr lang="en-US" sz="13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8194" name="Picture 2" descr="http://photos1.blogger.com/blogger/710/1340/1600/ell%20naep.gif"/>
          <p:cNvPicPr>
            <a:picLocks noChangeAspect="1" noChangeArrowheads="1"/>
          </p:cNvPicPr>
          <p:nvPr/>
        </p:nvPicPr>
        <p:blipFill>
          <a:blip r:embed="rId4" cstate="print"/>
          <a:srcRect/>
          <a:stretch>
            <a:fillRect/>
          </a:stretch>
        </p:blipFill>
        <p:spPr bwMode="auto">
          <a:xfrm>
            <a:off x="5867400" y="1371600"/>
            <a:ext cx="2819147" cy="2438400"/>
          </a:xfrm>
          <a:prstGeom prst="rect">
            <a:avLst/>
          </a:prstGeom>
          <a:noFill/>
        </p:spPr>
      </p:pic>
      <p:sp>
        <p:nvSpPr>
          <p:cNvPr id="6" name="TextBox 5"/>
          <p:cNvSpPr txBox="1"/>
          <p:nvPr/>
        </p:nvSpPr>
        <p:spPr>
          <a:xfrm>
            <a:off x="6705600" y="1600200"/>
            <a:ext cx="1981200" cy="584775"/>
          </a:xfrm>
          <a:prstGeom prst="rect">
            <a:avLst/>
          </a:prstGeom>
          <a:noFill/>
        </p:spPr>
        <p:txBody>
          <a:bodyPr wrap="square" rtlCol="0">
            <a:spAutoFit/>
          </a:bodyPr>
          <a:lstStyle/>
          <a:p>
            <a:r>
              <a:rPr lang="en-US" sz="800" dirty="0" smtClean="0">
                <a:solidFill>
                  <a:srgbClr val="FF0000"/>
                </a:solidFill>
              </a:rPr>
              <a:t>National Education Assessment Progress (NAEP) English Language Learners (ELL) vs. Non-English Language Learners (Non-ELL)</a:t>
            </a:r>
            <a:endParaRPr lang="en-US" sz="800" dirty="0">
              <a:solidFill>
                <a:srgbClr val="FF0000"/>
              </a:solidFill>
            </a:endParaRPr>
          </a:p>
        </p:txBody>
      </p:sp>
      <p:pic>
        <p:nvPicPr>
          <p:cNvPr id="7" name="Picture 1"/>
          <p:cNvPicPr>
            <a:picLocks noChangeAspect="1" noChangeArrowheads="1"/>
          </p:cNvPicPr>
          <p:nvPr/>
        </p:nvPicPr>
        <p:blipFill>
          <a:blip r:embed="rId5" cstate="print"/>
          <a:srcRect/>
          <a:stretch>
            <a:fillRect/>
          </a:stretch>
        </p:blipFill>
        <p:spPr bwMode="auto">
          <a:xfrm>
            <a:off x="152400" y="6096000"/>
            <a:ext cx="6858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a:bodyPr>
          <a:lstStyle/>
          <a:p>
            <a:pPr algn="ctr"/>
            <a:r>
              <a:rPr lang="en-US" sz="2400" dirty="0" smtClean="0"/>
              <a:t>Has more Federal and State Money spent made our students smarter over the years?</a:t>
            </a:r>
            <a:endParaRPr lang="en-US" sz="2400" dirty="0"/>
          </a:p>
        </p:txBody>
      </p:sp>
      <p:pic>
        <p:nvPicPr>
          <p:cNvPr id="2050" name="Picture 2"/>
          <p:cNvPicPr>
            <a:picLocks noGrp="1" noChangeAspect="1" noChangeArrowheads="1"/>
          </p:cNvPicPr>
          <p:nvPr>
            <p:ph idx="1"/>
          </p:nvPr>
        </p:nvPicPr>
        <p:blipFill>
          <a:blip r:embed="rId3" cstate="print"/>
          <a:srcRect/>
          <a:stretch>
            <a:fillRect/>
          </a:stretch>
        </p:blipFill>
        <p:spPr bwMode="auto">
          <a:xfrm>
            <a:off x="1066800" y="1066800"/>
            <a:ext cx="7238999" cy="4640332"/>
          </a:xfrm>
          <a:prstGeom prst="rect">
            <a:avLst/>
          </a:prstGeom>
          <a:noFill/>
          <a:ln w="9525">
            <a:noFill/>
            <a:miter lim="800000"/>
            <a:headEnd/>
            <a:tailEnd/>
          </a:ln>
        </p:spPr>
      </p:pic>
      <p:pic>
        <p:nvPicPr>
          <p:cNvPr id="5" name="Picture 2" descr="Y:\public_html\commoncore\az_cc_logo.png"/>
          <p:cNvPicPr>
            <a:picLocks noChangeAspect="1" noChangeArrowheads="1"/>
          </p:cNvPicPr>
          <p:nvPr/>
        </p:nvPicPr>
        <p:blipFill>
          <a:blip r:embed="rId4" cstate="print"/>
          <a:srcRect/>
          <a:stretch>
            <a:fillRect/>
          </a:stretch>
        </p:blipFill>
        <p:spPr bwMode="auto">
          <a:xfrm>
            <a:off x="5867400" y="6248399"/>
            <a:ext cx="3135218" cy="433705"/>
          </a:xfrm>
          <a:prstGeom prst="rect">
            <a:avLst/>
          </a:prstGeom>
          <a:noFill/>
        </p:spPr>
      </p:pic>
      <p:sp>
        <p:nvSpPr>
          <p:cNvPr id="6" name="Rectangle 5"/>
          <p:cNvSpPr/>
          <p:nvPr/>
        </p:nvSpPr>
        <p:spPr>
          <a:xfrm>
            <a:off x="1524000" y="5791200"/>
            <a:ext cx="6629400" cy="553998"/>
          </a:xfrm>
          <a:prstGeom prst="rect">
            <a:avLst/>
          </a:prstGeom>
        </p:spPr>
        <p:txBody>
          <a:bodyPr wrap="square">
            <a:spAutoFit/>
          </a:bodyPr>
          <a:lstStyle/>
          <a:p>
            <a:r>
              <a:rPr lang="en-US" sz="1000" dirty="0" smtClean="0"/>
              <a:t>Source: </a:t>
            </a:r>
            <a:r>
              <a:rPr lang="en-US" sz="1000" dirty="0"/>
              <a:t>National Center for Education Statistics (NCES), “Digest of Education Statistics: 2011,” Table 194, </a:t>
            </a:r>
            <a:r>
              <a:rPr lang="en-US" sz="1000" dirty="0">
                <a:solidFill>
                  <a:srgbClr val="0070C0"/>
                </a:solidFill>
                <a:hlinkClick r:id="rId5"/>
              </a:rPr>
              <a:t>http://</a:t>
            </a:r>
            <a:r>
              <a:rPr lang="en-US" sz="1000" dirty="0" smtClean="0">
                <a:solidFill>
                  <a:srgbClr val="0070C0"/>
                </a:solidFill>
                <a:hlinkClick r:id="rId5"/>
              </a:rPr>
              <a:t>nces.ed.gov/programs/digest/d11/tables/dt11_194.asp</a:t>
            </a:r>
            <a:endParaRPr lang="en-US" sz="1000" dirty="0" smtClean="0">
              <a:solidFill>
                <a:srgbClr val="0070C0"/>
              </a:solidFill>
            </a:endParaRPr>
          </a:p>
          <a:p>
            <a:endParaRPr lang="en-US" sz="1000" dirty="0" smtClean="0"/>
          </a:p>
        </p:txBody>
      </p:sp>
      <p:pic>
        <p:nvPicPr>
          <p:cNvPr id="7" name="Picture 1"/>
          <p:cNvPicPr>
            <a:picLocks noChangeAspect="1" noChangeArrowheads="1"/>
          </p:cNvPicPr>
          <p:nvPr/>
        </p:nvPicPr>
        <p:blipFill>
          <a:blip r:embed="rId6" cstate="print"/>
          <a:srcRect/>
          <a:stretch>
            <a:fillRect/>
          </a:stretch>
        </p:blipFill>
        <p:spPr bwMode="auto">
          <a:xfrm>
            <a:off x="152400" y="6096000"/>
            <a:ext cx="6858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800" dirty="0" smtClean="0"/>
              <a:t>Arizona Ready Council in 2015!</a:t>
            </a:r>
            <a:br>
              <a:rPr lang="en-US" sz="2800" dirty="0" smtClean="0"/>
            </a:br>
            <a:r>
              <a:rPr lang="en-US" sz="2800" dirty="0" smtClean="0"/>
              <a:t> </a:t>
            </a:r>
            <a:r>
              <a:rPr lang="en-US" sz="1400" dirty="0" smtClean="0"/>
              <a:t>http://arizonaready.com/council/</a:t>
            </a:r>
            <a:endParaRPr lang="en-US" sz="1400" dirty="0"/>
          </a:p>
        </p:txBody>
      </p:sp>
      <p:pic>
        <p:nvPicPr>
          <p:cNvPr id="1029" name="Picture 5"/>
          <p:cNvPicPr>
            <a:picLocks noChangeAspect="1" noChangeArrowheads="1"/>
          </p:cNvPicPr>
          <p:nvPr/>
        </p:nvPicPr>
        <p:blipFill>
          <a:blip r:embed="rId3" cstate="print"/>
          <a:srcRect/>
          <a:stretch>
            <a:fillRect/>
          </a:stretch>
        </p:blipFill>
        <p:spPr bwMode="auto">
          <a:xfrm>
            <a:off x="7620000" y="5181600"/>
            <a:ext cx="1195877" cy="1123270"/>
          </a:xfrm>
          <a:prstGeom prst="rect">
            <a:avLst/>
          </a:prstGeom>
          <a:noFill/>
          <a:ln w="9525">
            <a:noFill/>
            <a:miter lim="800000"/>
            <a:headEnd/>
            <a:tailEnd/>
          </a:ln>
        </p:spPr>
      </p:pic>
      <p:pic>
        <p:nvPicPr>
          <p:cNvPr id="1030" name="Picture 6"/>
          <p:cNvPicPr>
            <a:picLocks noChangeAspect="1" noChangeArrowheads="1"/>
          </p:cNvPicPr>
          <p:nvPr/>
        </p:nvPicPr>
        <p:blipFill>
          <a:blip r:embed="rId4" cstate="print"/>
          <a:srcRect/>
          <a:stretch>
            <a:fillRect/>
          </a:stretch>
        </p:blipFill>
        <p:spPr bwMode="auto">
          <a:xfrm>
            <a:off x="152400" y="6096000"/>
            <a:ext cx="762000" cy="624114"/>
          </a:xfrm>
          <a:prstGeom prst="rect">
            <a:avLst/>
          </a:prstGeom>
          <a:noFill/>
          <a:ln w="9525">
            <a:noFill/>
            <a:miter lim="800000"/>
            <a:headEnd/>
            <a:tailEnd/>
          </a:ln>
        </p:spPr>
      </p:pic>
      <p:pic>
        <p:nvPicPr>
          <p:cNvPr id="1031" name="Picture 7"/>
          <p:cNvPicPr>
            <a:picLocks noGrp="1" noChangeAspect="1" noChangeArrowheads="1"/>
          </p:cNvPicPr>
          <p:nvPr>
            <p:ph idx="1"/>
          </p:nvPr>
        </p:nvPicPr>
        <p:blipFill>
          <a:blip r:embed="rId5" cstate="print"/>
          <a:srcRect/>
          <a:stretch>
            <a:fillRect/>
          </a:stretch>
        </p:blipFill>
        <p:spPr bwMode="auto">
          <a:xfrm>
            <a:off x="152400" y="1447800"/>
            <a:ext cx="4267200" cy="3517348"/>
          </a:xfrm>
          <a:prstGeom prst="rect">
            <a:avLst/>
          </a:prstGeom>
          <a:noFill/>
          <a:ln w="9525">
            <a:noFill/>
            <a:miter lim="800000"/>
            <a:headEnd/>
            <a:tailEnd/>
          </a:ln>
        </p:spPr>
      </p:pic>
      <p:cxnSp>
        <p:nvCxnSpPr>
          <p:cNvPr id="12" name="Straight Connector 11"/>
          <p:cNvCxnSpPr/>
          <p:nvPr/>
        </p:nvCxnSpPr>
        <p:spPr>
          <a:xfrm>
            <a:off x="1828800" y="1524000"/>
            <a:ext cx="1066800" cy="1066800"/>
          </a:xfrm>
          <a:prstGeom prst="line">
            <a:avLst/>
          </a:prstGeom>
        </p:spPr>
        <p:style>
          <a:lnRef idx="1">
            <a:schemeClr val="accent2"/>
          </a:lnRef>
          <a:fillRef idx="0">
            <a:schemeClr val="accent2"/>
          </a:fillRef>
          <a:effectRef idx="0">
            <a:schemeClr val="accent2"/>
          </a:effectRef>
          <a:fontRef idx="minor">
            <a:schemeClr val="tx1"/>
          </a:fontRef>
        </p:style>
      </p:cxnSp>
      <p:cxnSp>
        <p:nvCxnSpPr>
          <p:cNvPr id="13" name="Straight Connector 12"/>
          <p:cNvCxnSpPr/>
          <p:nvPr/>
        </p:nvCxnSpPr>
        <p:spPr>
          <a:xfrm flipH="1">
            <a:off x="1752600" y="1524000"/>
            <a:ext cx="1066800" cy="1066800"/>
          </a:xfrm>
          <a:prstGeom prst="line">
            <a:avLst/>
          </a:prstGeom>
        </p:spPr>
        <p:style>
          <a:lnRef idx="1">
            <a:schemeClr val="accent2"/>
          </a:lnRef>
          <a:fillRef idx="0">
            <a:schemeClr val="accent2"/>
          </a:fillRef>
          <a:effectRef idx="0">
            <a:schemeClr val="accent2"/>
          </a:effectRef>
          <a:fontRef idx="minor">
            <a:schemeClr val="tx1"/>
          </a:fontRef>
        </p:style>
      </p:cxnSp>
      <p:pic>
        <p:nvPicPr>
          <p:cNvPr id="1033" name="Picture 9" descr="http://www.azed.gov/superintendent/files/2015/01/superintendentdouglas-e1421973481444.jpg"/>
          <p:cNvPicPr>
            <a:picLocks noChangeAspect="1" noChangeArrowheads="1"/>
          </p:cNvPicPr>
          <p:nvPr/>
        </p:nvPicPr>
        <p:blipFill>
          <a:blip r:embed="rId6" cstate="print"/>
          <a:srcRect/>
          <a:stretch>
            <a:fillRect/>
          </a:stretch>
        </p:blipFill>
        <p:spPr bwMode="auto">
          <a:xfrm>
            <a:off x="2819400" y="1600200"/>
            <a:ext cx="530516" cy="609600"/>
          </a:xfrm>
          <a:prstGeom prst="rect">
            <a:avLst/>
          </a:prstGeom>
          <a:noFill/>
        </p:spPr>
      </p:pic>
      <p:pic>
        <p:nvPicPr>
          <p:cNvPr id="1034" name="Picture 10"/>
          <p:cNvPicPr>
            <a:picLocks noChangeAspect="1" noChangeArrowheads="1"/>
          </p:cNvPicPr>
          <p:nvPr/>
        </p:nvPicPr>
        <p:blipFill>
          <a:blip r:embed="rId7" cstate="print"/>
          <a:srcRect/>
          <a:stretch>
            <a:fillRect/>
          </a:stretch>
        </p:blipFill>
        <p:spPr bwMode="auto">
          <a:xfrm>
            <a:off x="4648200" y="1524000"/>
            <a:ext cx="4301411" cy="3532445"/>
          </a:xfrm>
          <a:prstGeom prst="rect">
            <a:avLst/>
          </a:prstGeom>
          <a:noFill/>
          <a:ln w="9525">
            <a:noFill/>
            <a:miter lim="800000"/>
            <a:headEnd/>
            <a:tailEnd/>
          </a:ln>
        </p:spPr>
      </p:pic>
      <p:sp>
        <p:nvSpPr>
          <p:cNvPr id="16" name="TextBox 15"/>
          <p:cNvSpPr txBox="1"/>
          <p:nvPr/>
        </p:nvSpPr>
        <p:spPr>
          <a:xfrm>
            <a:off x="4419600" y="5486400"/>
            <a:ext cx="2743200" cy="584775"/>
          </a:xfrm>
          <a:prstGeom prst="rect">
            <a:avLst/>
          </a:prstGeom>
          <a:noFill/>
        </p:spPr>
        <p:txBody>
          <a:bodyPr wrap="square" rtlCol="0">
            <a:spAutoFit/>
          </a:bodyPr>
          <a:lstStyle/>
          <a:p>
            <a:r>
              <a:rPr lang="en-US" sz="1600" dirty="0" smtClean="0"/>
              <a:t>Last time this council met was in September 2014!</a:t>
            </a:r>
            <a:endParaRPr lang="en-US" sz="1600" dirty="0"/>
          </a:p>
        </p:txBody>
      </p:sp>
      <p:pic>
        <p:nvPicPr>
          <p:cNvPr id="17" name="Picture 2" descr="Y:\public_html\commoncore\az_cc_logo.png"/>
          <p:cNvPicPr>
            <a:picLocks noChangeAspect="1" noChangeArrowheads="1"/>
          </p:cNvPicPr>
          <p:nvPr/>
        </p:nvPicPr>
        <p:blipFill>
          <a:blip r:embed="rId8" cstate="print"/>
          <a:srcRect/>
          <a:stretch>
            <a:fillRect/>
          </a:stretch>
        </p:blipFill>
        <p:spPr bwMode="auto">
          <a:xfrm>
            <a:off x="5867400" y="6424295"/>
            <a:ext cx="3135218" cy="433705"/>
          </a:xfrm>
          <a:prstGeom prst="rect">
            <a:avLst/>
          </a:prstGeom>
          <a:noFill/>
        </p:spPr>
      </p:pic>
      <p:sp>
        <p:nvSpPr>
          <p:cNvPr id="14" name="Oval 13"/>
          <p:cNvSpPr/>
          <p:nvPr/>
        </p:nvSpPr>
        <p:spPr>
          <a:xfrm>
            <a:off x="152400" y="1447800"/>
            <a:ext cx="1219200" cy="12192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4648200" y="1524000"/>
            <a:ext cx="1219200" cy="12192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p:cNvSpPr/>
          <p:nvPr/>
        </p:nvSpPr>
        <p:spPr>
          <a:xfrm>
            <a:off x="228600" y="2743200"/>
            <a:ext cx="1143000" cy="10668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p:cNvSpPr/>
          <p:nvPr/>
        </p:nvSpPr>
        <p:spPr>
          <a:xfrm>
            <a:off x="1752600" y="3810000"/>
            <a:ext cx="1143000" cy="11430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p:cNvSpPr/>
          <p:nvPr/>
        </p:nvSpPr>
        <p:spPr>
          <a:xfrm>
            <a:off x="3276600" y="3810000"/>
            <a:ext cx="1143000" cy="11430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p:nvSpPr>
        <p:spPr>
          <a:xfrm>
            <a:off x="3429000" y="1524000"/>
            <a:ext cx="990600" cy="9906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1828800" y="4953000"/>
            <a:ext cx="838200" cy="584775"/>
          </a:xfrm>
          <a:prstGeom prst="rect">
            <a:avLst/>
          </a:prstGeom>
          <a:noFill/>
        </p:spPr>
        <p:txBody>
          <a:bodyPr wrap="square" rtlCol="0">
            <a:spAutoFit/>
          </a:bodyPr>
          <a:lstStyle/>
          <a:p>
            <a:r>
              <a:rPr lang="en-US" sz="800" dirty="0" smtClean="0">
                <a:solidFill>
                  <a:srgbClr val="FF0000"/>
                </a:solidFill>
              </a:rPr>
              <a:t>Big lobbyist </a:t>
            </a:r>
          </a:p>
          <a:p>
            <a:r>
              <a:rPr lang="en-US" sz="800" dirty="0" smtClean="0">
                <a:solidFill>
                  <a:srgbClr val="FF0000"/>
                </a:solidFill>
              </a:rPr>
              <a:t>group at the Capitol and Community</a:t>
            </a:r>
            <a:endParaRPr lang="en-US" sz="800" dirty="0">
              <a:solidFill>
                <a:srgbClr val="FF0000"/>
              </a:solidFill>
            </a:endParaRPr>
          </a:p>
        </p:txBody>
      </p:sp>
      <p:sp>
        <p:nvSpPr>
          <p:cNvPr id="28" name="TextBox 27"/>
          <p:cNvSpPr txBox="1"/>
          <p:nvPr/>
        </p:nvSpPr>
        <p:spPr>
          <a:xfrm>
            <a:off x="5715000" y="1219200"/>
            <a:ext cx="914400" cy="523220"/>
          </a:xfrm>
          <a:prstGeom prst="rect">
            <a:avLst/>
          </a:prstGeom>
          <a:noFill/>
        </p:spPr>
        <p:txBody>
          <a:bodyPr wrap="square" rtlCol="0">
            <a:spAutoFit/>
          </a:bodyPr>
          <a:lstStyle/>
          <a:p>
            <a:r>
              <a:rPr lang="en-US" sz="700" dirty="0" smtClean="0">
                <a:solidFill>
                  <a:srgbClr val="FF0000"/>
                </a:solidFill>
              </a:rPr>
              <a:t>“Teacher of the Year” 2011. Big lobbyist group at the Capitol</a:t>
            </a:r>
            <a:endParaRPr lang="en-US" sz="700" dirty="0">
              <a:solidFill>
                <a:srgbClr val="FF0000"/>
              </a:solidFill>
            </a:endParaRPr>
          </a:p>
        </p:txBody>
      </p:sp>
      <p:sp>
        <p:nvSpPr>
          <p:cNvPr id="29" name="TextBox 28"/>
          <p:cNvSpPr txBox="1"/>
          <p:nvPr/>
        </p:nvSpPr>
        <p:spPr>
          <a:xfrm>
            <a:off x="4191000" y="1219200"/>
            <a:ext cx="801823" cy="523220"/>
          </a:xfrm>
          <a:prstGeom prst="rect">
            <a:avLst/>
          </a:prstGeom>
          <a:noFill/>
        </p:spPr>
        <p:txBody>
          <a:bodyPr wrap="none" rtlCol="0">
            <a:spAutoFit/>
          </a:bodyPr>
          <a:lstStyle/>
          <a:p>
            <a:r>
              <a:rPr lang="en-US" sz="700" dirty="0" smtClean="0">
                <a:solidFill>
                  <a:srgbClr val="FF0000"/>
                </a:solidFill>
              </a:rPr>
              <a:t>SBE Member</a:t>
            </a:r>
          </a:p>
          <a:p>
            <a:r>
              <a:rPr lang="en-US" sz="700" dirty="0" smtClean="0">
                <a:solidFill>
                  <a:srgbClr val="FF0000"/>
                </a:solidFill>
              </a:rPr>
              <a:t>P-20 Council </a:t>
            </a:r>
          </a:p>
          <a:p>
            <a:r>
              <a:rPr lang="en-US" sz="700" dirty="0" smtClean="0">
                <a:solidFill>
                  <a:srgbClr val="FF0000"/>
                </a:solidFill>
              </a:rPr>
              <a:t>member on </a:t>
            </a:r>
          </a:p>
          <a:p>
            <a:r>
              <a:rPr lang="en-US" sz="700" dirty="0" smtClean="0">
                <a:solidFill>
                  <a:srgbClr val="FF0000"/>
                </a:solidFill>
              </a:rPr>
              <a:t>RTTT Phase I .</a:t>
            </a:r>
            <a:endParaRPr lang="en-US" sz="700" dirty="0">
              <a:solidFill>
                <a:srgbClr val="FF0000"/>
              </a:solidFill>
            </a:endParaRPr>
          </a:p>
        </p:txBody>
      </p:sp>
      <p:sp>
        <p:nvSpPr>
          <p:cNvPr id="30" name="TextBox 29"/>
          <p:cNvSpPr txBox="1"/>
          <p:nvPr/>
        </p:nvSpPr>
        <p:spPr>
          <a:xfrm>
            <a:off x="914400" y="914400"/>
            <a:ext cx="1066799" cy="523220"/>
          </a:xfrm>
          <a:prstGeom prst="rect">
            <a:avLst/>
          </a:prstGeom>
          <a:noFill/>
        </p:spPr>
        <p:txBody>
          <a:bodyPr wrap="square" rtlCol="0">
            <a:spAutoFit/>
          </a:bodyPr>
          <a:lstStyle/>
          <a:p>
            <a:r>
              <a:rPr lang="en-US" sz="700" dirty="0" smtClean="0">
                <a:solidFill>
                  <a:srgbClr val="FF0000"/>
                </a:solidFill>
              </a:rPr>
              <a:t>Former CEO Intel </a:t>
            </a:r>
          </a:p>
          <a:p>
            <a:r>
              <a:rPr lang="en-US" sz="700" dirty="0" smtClean="0">
                <a:solidFill>
                  <a:srgbClr val="FF0000"/>
                </a:solidFill>
              </a:rPr>
              <a:t>Achieve Chairman of the Board</a:t>
            </a:r>
          </a:p>
          <a:p>
            <a:r>
              <a:rPr lang="en-US" sz="700" dirty="0" smtClean="0">
                <a:solidFill>
                  <a:srgbClr val="FF0000"/>
                </a:solidFill>
              </a:rPr>
              <a:t>Basis School owner</a:t>
            </a:r>
          </a:p>
        </p:txBody>
      </p:sp>
      <p:sp>
        <p:nvSpPr>
          <p:cNvPr id="32" name="TextBox 31"/>
          <p:cNvSpPr txBox="1"/>
          <p:nvPr/>
        </p:nvSpPr>
        <p:spPr>
          <a:xfrm>
            <a:off x="1066800" y="3657600"/>
            <a:ext cx="838200" cy="584775"/>
          </a:xfrm>
          <a:prstGeom prst="rect">
            <a:avLst/>
          </a:prstGeom>
          <a:noFill/>
        </p:spPr>
        <p:txBody>
          <a:bodyPr wrap="square" rtlCol="0">
            <a:spAutoFit/>
          </a:bodyPr>
          <a:lstStyle/>
          <a:p>
            <a:r>
              <a:rPr lang="en-US" sz="800" dirty="0" smtClean="0">
                <a:solidFill>
                  <a:srgbClr val="FF0000"/>
                </a:solidFill>
              </a:rPr>
              <a:t>Big lobbyist </a:t>
            </a:r>
          </a:p>
          <a:p>
            <a:r>
              <a:rPr lang="en-US" sz="800" dirty="0" smtClean="0">
                <a:solidFill>
                  <a:srgbClr val="FF0000"/>
                </a:solidFill>
              </a:rPr>
              <a:t>group at the Capitol and Community</a:t>
            </a:r>
            <a:endParaRPr lang="en-US" sz="800" dirty="0">
              <a:solidFill>
                <a:srgbClr val="FF0000"/>
              </a:solidFill>
            </a:endParaRPr>
          </a:p>
        </p:txBody>
      </p:sp>
      <p:sp>
        <p:nvSpPr>
          <p:cNvPr id="33" name="TextBox 32"/>
          <p:cNvSpPr txBox="1"/>
          <p:nvPr/>
        </p:nvSpPr>
        <p:spPr>
          <a:xfrm>
            <a:off x="3505200" y="5029200"/>
            <a:ext cx="838200" cy="584775"/>
          </a:xfrm>
          <a:prstGeom prst="rect">
            <a:avLst/>
          </a:prstGeom>
          <a:noFill/>
        </p:spPr>
        <p:txBody>
          <a:bodyPr wrap="square" rtlCol="0">
            <a:spAutoFit/>
          </a:bodyPr>
          <a:lstStyle/>
          <a:p>
            <a:r>
              <a:rPr lang="en-US" sz="800" dirty="0" smtClean="0">
                <a:solidFill>
                  <a:srgbClr val="FF0000"/>
                </a:solidFill>
              </a:rPr>
              <a:t>Big lobbyist </a:t>
            </a:r>
          </a:p>
          <a:p>
            <a:r>
              <a:rPr lang="en-US" sz="800" dirty="0" smtClean="0">
                <a:solidFill>
                  <a:srgbClr val="FF0000"/>
                </a:solidFill>
              </a:rPr>
              <a:t>group at the Capitol and Community</a:t>
            </a:r>
            <a:endParaRPr lang="en-US" sz="800"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dirty="0" smtClean="0"/>
              <a:t>Arizona Ready Goals- 2013</a:t>
            </a:r>
            <a:br>
              <a:rPr lang="en-US" sz="3200" dirty="0" smtClean="0"/>
            </a:br>
            <a:r>
              <a:rPr lang="en-US" sz="1400" dirty="0" smtClean="0"/>
              <a:t> http://arizonaready.com/files/pdfs/Delivery_Plan.pdf</a:t>
            </a:r>
            <a:endParaRPr lang="en-US" sz="1400" dirty="0"/>
          </a:p>
        </p:txBody>
      </p:sp>
      <p:pic>
        <p:nvPicPr>
          <p:cNvPr id="53250" name="Picture 2"/>
          <p:cNvPicPr>
            <a:picLocks noGrp="1" noChangeAspect="1" noChangeArrowheads="1"/>
          </p:cNvPicPr>
          <p:nvPr>
            <p:ph idx="1"/>
          </p:nvPr>
        </p:nvPicPr>
        <p:blipFill>
          <a:blip r:embed="rId3" cstate="print"/>
          <a:srcRect/>
          <a:stretch>
            <a:fillRect/>
          </a:stretch>
        </p:blipFill>
        <p:spPr bwMode="auto">
          <a:xfrm>
            <a:off x="1286844" y="1329559"/>
            <a:ext cx="6790356" cy="4677541"/>
          </a:xfrm>
          <a:prstGeom prst="rect">
            <a:avLst/>
          </a:prstGeom>
          <a:noFill/>
          <a:ln w="9525">
            <a:noFill/>
            <a:miter lim="800000"/>
            <a:headEnd/>
            <a:tailEnd/>
          </a:ln>
        </p:spPr>
      </p:pic>
      <p:pic>
        <p:nvPicPr>
          <p:cNvPr id="6" name="Picture 6"/>
          <p:cNvPicPr>
            <a:picLocks noChangeAspect="1" noChangeArrowheads="1"/>
          </p:cNvPicPr>
          <p:nvPr/>
        </p:nvPicPr>
        <p:blipFill>
          <a:blip r:embed="rId4" cstate="print"/>
          <a:srcRect/>
          <a:stretch>
            <a:fillRect/>
          </a:stretch>
        </p:blipFill>
        <p:spPr bwMode="auto">
          <a:xfrm>
            <a:off x="152400" y="6096000"/>
            <a:ext cx="762000" cy="624114"/>
          </a:xfrm>
          <a:prstGeom prst="rect">
            <a:avLst/>
          </a:prstGeom>
          <a:noFill/>
          <a:ln w="9525">
            <a:noFill/>
            <a:miter lim="800000"/>
            <a:headEnd/>
            <a:tailEnd/>
          </a:ln>
        </p:spPr>
      </p:pic>
      <p:pic>
        <p:nvPicPr>
          <p:cNvPr id="7" name="Picture 2" descr="Y:\public_html\commoncore\az_cc_logo.png"/>
          <p:cNvPicPr>
            <a:picLocks noChangeAspect="1" noChangeArrowheads="1"/>
          </p:cNvPicPr>
          <p:nvPr/>
        </p:nvPicPr>
        <p:blipFill>
          <a:blip r:embed="rId5" cstate="print"/>
          <a:srcRect/>
          <a:stretch>
            <a:fillRect/>
          </a:stretch>
        </p:blipFill>
        <p:spPr bwMode="auto">
          <a:xfrm>
            <a:off x="5867400" y="6248399"/>
            <a:ext cx="3135218" cy="43370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700" dirty="0" smtClean="0"/>
              <a:t>Arizona Ready Goals- 2013 Progress</a:t>
            </a:r>
            <a:r>
              <a:rPr lang="en-US" sz="4800" dirty="0" smtClean="0"/>
              <a:t/>
            </a:r>
            <a:br>
              <a:rPr lang="en-US" sz="4800" dirty="0" smtClean="0"/>
            </a:br>
            <a:r>
              <a:rPr lang="en-US" sz="2400" dirty="0" smtClean="0"/>
              <a:t> </a:t>
            </a:r>
            <a:r>
              <a:rPr lang="en-US" sz="1600" dirty="0" smtClean="0"/>
              <a:t>http://arizonaready.com/files/pdfs/Delivery_Plan.pdf</a:t>
            </a:r>
            <a:endParaRPr lang="en-US" sz="1600" dirty="0"/>
          </a:p>
        </p:txBody>
      </p:sp>
      <p:pic>
        <p:nvPicPr>
          <p:cNvPr id="4" name="Picture 6"/>
          <p:cNvPicPr>
            <a:picLocks noChangeAspect="1" noChangeArrowheads="1"/>
          </p:cNvPicPr>
          <p:nvPr/>
        </p:nvPicPr>
        <p:blipFill>
          <a:blip r:embed="rId3" cstate="print"/>
          <a:srcRect/>
          <a:stretch>
            <a:fillRect/>
          </a:stretch>
        </p:blipFill>
        <p:spPr bwMode="auto">
          <a:xfrm>
            <a:off x="152400" y="6096000"/>
            <a:ext cx="762000" cy="624114"/>
          </a:xfrm>
          <a:prstGeom prst="rect">
            <a:avLst/>
          </a:prstGeom>
          <a:noFill/>
          <a:ln w="9525">
            <a:noFill/>
            <a:miter lim="800000"/>
            <a:headEnd/>
            <a:tailEnd/>
          </a:ln>
        </p:spPr>
      </p:pic>
      <p:pic>
        <p:nvPicPr>
          <p:cNvPr id="54274" name="Picture 2"/>
          <p:cNvPicPr>
            <a:picLocks noGrp="1" noChangeAspect="1" noChangeArrowheads="1"/>
          </p:cNvPicPr>
          <p:nvPr>
            <p:ph idx="1"/>
          </p:nvPr>
        </p:nvPicPr>
        <p:blipFill>
          <a:blip r:embed="rId4" cstate="print"/>
          <a:srcRect/>
          <a:stretch>
            <a:fillRect/>
          </a:stretch>
        </p:blipFill>
        <p:spPr bwMode="auto">
          <a:xfrm>
            <a:off x="1432006" y="1327770"/>
            <a:ext cx="6492794" cy="4679330"/>
          </a:xfrm>
          <a:prstGeom prst="rect">
            <a:avLst/>
          </a:prstGeom>
          <a:noFill/>
          <a:ln w="9525">
            <a:noFill/>
            <a:miter lim="800000"/>
            <a:headEnd/>
            <a:tailEnd/>
          </a:ln>
        </p:spPr>
      </p:pic>
      <p:pic>
        <p:nvPicPr>
          <p:cNvPr id="6" name="Picture 2" descr="Y:\public_html\commoncore\az_cc_logo.png"/>
          <p:cNvPicPr>
            <a:picLocks noChangeAspect="1" noChangeArrowheads="1"/>
          </p:cNvPicPr>
          <p:nvPr/>
        </p:nvPicPr>
        <p:blipFill>
          <a:blip r:embed="rId5" cstate="print"/>
          <a:srcRect/>
          <a:stretch>
            <a:fillRect/>
          </a:stretch>
        </p:blipFill>
        <p:spPr bwMode="auto">
          <a:xfrm>
            <a:off x="5867400" y="6248399"/>
            <a:ext cx="3135218" cy="43370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700" dirty="0" smtClean="0"/>
              <a:t>Arizona Ready Goals- 2014 Current Status</a:t>
            </a:r>
            <a:r>
              <a:rPr lang="en-US" sz="9600" dirty="0" smtClean="0"/>
              <a:t/>
            </a:r>
            <a:br>
              <a:rPr lang="en-US" sz="9600" dirty="0" smtClean="0"/>
            </a:br>
            <a:r>
              <a:rPr lang="en-US" sz="1600" dirty="0" smtClean="0"/>
              <a:t>http://arizonaready.com/files/pdfs/Delivery_Plan.pdf</a:t>
            </a:r>
            <a:endParaRPr lang="en-US" sz="1600" dirty="0"/>
          </a:p>
        </p:txBody>
      </p:sp>
      <p:pic>
        <p:nvPicPr>
          <p:cNvPr id="55298" name="Picture 2"/>
          <p:cNvPicPr>
            <a:picLocks noGrp="1" noChangeAspect="1" noChangeArrowheads="1"/>
          </p:cNvPicPr>
          <p:nvPr>
            <p:ph idx="1"/>
          </p:nvPr>
        </p:nvPicPr>
        <p:blipFill>
          <a:blip r:embed="rId3" cstate="print"/>
          <a:srcRect/>
          <a:stretch>
            <a:fillRect/>
          </a:stretch>
        </p:blipFill>
        <p:spPr bwMode="auto">
          <a:xfrm>
            <a:off x="1597357" y="1251421"/>
            <a:ext cx="6251243" cy="4755679"/>
          </a:xfrm>
          <a:prstGeom prst="rect">
            <a:avLst/>
          </a:prstGeom>
          <a:noFill/>
          <a:ln w="9525">
            <a:noFill/>
            <a:miter lim="800000"/>
            <a:headEnd/>
            <a:tailEnd/>
          </a:ln>
        </p:spPr>
      </p:pic>
      <p:pic>
        <p:nvPicPr>
          <p:cNvPr id="5" name="Picture 6"/>
          <p:cNvPicPr>
            <a:picLocks noChangeAspect="1" noChangeArrowheads="1"/>
          </p:cNvPicPr>
          <p:nvPr/>
        </p:nvPicPr>
        <p:blipFill>
          <a:blip r:embed="rId4" cstate="print"/>
          <a:srcRect/>
          <a:stretch>
            <a:fillRect/>
          </a:stretch>
        </p:blipFill>
        <p:spPr bwMode="auto">
          <a:xfrm>
            <a:off x="152400" y="6096000"/>
            <a:ext cx="762000" cy="624114"/>
          </a:xfrm>
          <a:prstGeom prst="rect">
            <a:avLst/>
          </a:prstGeom>
          <a:noFill/>
          <a:ln w="9525">
            <a:noFill/>
            <a:miter lim="800000"/>
            <a:headEnd/>
            <a:tailEnd/>
          </a:ln>
        </p:spPr>
      </p:pic>
      <p:pic>
        <p:nvPicPr>
          <p:cNvPr id="6" name="Picture 2" descr="Y:\public_html\commoncore\az_cc_logo.png"/>
          <p:cNvPicPr>
            <a:picLocks noChangeAspect="1" noChangeArrowheads="1"/>
          </p:cNvPicPr>
          <p:nvPr/>
        </p:nvPicPr>
        <p:blipFill>
          <a:blip r:embed="rId5" cstate="print"/>
          <a:srcRect/>
          <a:stretch>
            <a:fillRect/>
          </a:stretch>
        </p:blipFill>
        <p:spPr bwMode="auto">
          <a:xfrm>
            <a:off x="5867400" y="6248399"/>
            <a:ext cx="3135218" cy="433705"/>
          </a:xfrm>
          <a:prstGeom prst="rect">
            <a:avLst/>
          </a:prstGeom>
          <a:noFill/>
        </p:spPr>
      </p:pic>
      <p:cxnSp>
        <p:nvCxnSpPr>
          <p:cNvPr id="8" name="Straight Arrow Connector 7"/>
          <p:cNvCxnSpPr/>
          <p:nvPr/>
        </p:nvCxnSpPr>
        <p:spPr>
          <a:xfrm>
            <a:off x="838200" y="4343400"/>
            <a:ext cx="685800" cy="0"/>
          </a:xfrm>
          <a:prstGeom prst="straightConnector1">
            <a:avLst/>
          </a:prstGeom>
          <a:ln w="12700">
            <a:tailEnd type="arrow"/>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800" dirty="0" smtClean="0"/>
              <a:t>Arizona Ready- Pillar 2 (Data Use)</a:t>
            </a:r>
            <a:br>
              <a:rPr lang="en-US" sz="2800" dirty="0" smtClean="0"/>
            </a:br>
            <a:r>
              <a:rPr lang="en-US" sz="2400" dirty="0" smtClean="0"/>
              <a:t> </a:t>
            </a:r>
            <a:r>
              <a:rPr lang="en-US" sz="1600" dirty="0" smtClean="0"/>
              <a:t>http://arizonaready.com/files/pdfs/Delivery_Plan.pdf</a:t>
            </a:r>
            <a:endParaRPr lang="en-US" sz="1600" dirty="0"/>
          </a:p>
        </p:txBody>
      </p:sp>
      <p:pic>
        <p:nvPicPr>
          <p:cNvPr id="56322" name="Picture 2"/>
          <p:cNvPicPr>
            <a:picLocks noGrp="1" noChangeAspect="1" noChangeArrowheads="1"/>
          </p:cNvPicPr>
          <p:nvPr>
            <p:ph idx="1"/>
          </p:nvPr>
        </p:nvPicPr>
        <p:blipFill>
          <a:blip r:embed="rId3" cstate="print"/>
          <a:srcRect/>
          <a:stretch>
            <a:fillRect/>
          </a:stretch>
        </p:blipFill>
        <p:spPr bwMode="auto">
          <a:xfrm>
            <a:off x="1547666" y="1292377"/>
            <a:ext cx="6300933" cy="4714723"/>
          </a:xfrm>
          <a:prstGeom prst="rect">
            <a:avLst/>
          </a:prstGeom>
          <a:noFill/>
          <a:ln w="9525">
            <a:noFill/>
            <a:miter lim="800000"/>
            <a:headEnd/>
            <a:tailEnd/>
          </a:ln>
        </p:spPr>
      </p:pic>
      <p:pic>
        <p:nvPicPr>
          <p:cNvPr id="5" name="Picture 6"/>
          <p:cNvPicPr>
            <a:picLocks noChangeAspect="1" noChangeArrowheads="1"/>
          </p:cNvPicPr>
          <p:nvPr/>
        </p:nvPicPr>
        <p:blipFill>
          <a:blip r:embed="rId4" cstate="print"/>
          <a:srcRect/>
          <a:stretch>
            <a:fillRect/>
          </a:stretch>
        </p:blipFill>
        <p:spPr bwMode="auto">
          <a:xfrm>
            <a:off x="152400" y="6096000"/>
            <a:ext cx="762000" cy="624114"/>
          </a:xfrm>
          <a:prstGeom prst="rect">
            <a:avLst/>
          </a:prstGeom>
          <a:noFill/>
          <a:ln w="9525">
            <a:noFill/>
            <a:miter lim="800000"/>
            <a:headEnd/>
            <a:tailEnd/>
          </a:ln>
        </p:spPr>
      </p:pic>
      <p:pic>
        <p:nvPicPr>
          <p:cNvPr id="6" name="Picture 2" descr="Y:\public_html\commoncore\az_cc_logo.png"/>
          <p:cNvPicPr>
            <a:picLocks noChangeAspect="1" noChangeArrowheads="1"/>
          </p:cNvPicPr>
          <p:nvPr/>
        </p:nvPicPr>
        <p:blipFill>
          <a:blip r:embed="rId5" cstate="print"/>
          <a:srcRect/>
          <a:stretch>
            <a:fillRect/>
          </a:stretch>
        </p:blipFill>
        <p:spPr bwMode="auto">
          <a:xfrm>
            <a:off x="5867400" y="6248399"/>
            <a:ext cx="3135218" cy="433705"/>
          </a:xfrm>
          <a:prstGeom prst="rect">
            <a:avLst/>
          </a:prstGeom>
          <a:noFill/>
        </p:spPr>
      </p:pic>
      <p:cxnSp>
        <p:nvCxnSpPr>
          <p:cNvPr id="9" name="Straight Arrow Connector 8"/>
          <p:cNvCxnSpPr/>
          <p:nvPr/>
        </p:nvCxnSpPr>
        <p:spPr>
          <a:xfrm>
            <a:off x="838200" y="2590800"/>
            <a:ext cx="609600" cy="0"/>
          </a:xfrm>
          <a:prstGeom prst="straightConnector1">
            <a:avLst/>
          </a:prstGeom>
          <a:ln w="12700">
            <a:tailEnd type="arrow"/>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800" dirty="0" smtClean="0"/>
              <a:t>Arizona Ready- Pillar 2 (Data Use cont..)</a:t>
            </a:r>
            <a:br>
              <a:rPr lang="en-US" sz="2800" dirty="0" smtClean="0"/>
            </a:br>
            <a:r>
              <a:rPr lang="en-US" sz="2400" dirty="0" smtClean="0"/>
              <a:t> </a:t>
            </a:r>
            <a:r>
              <a:rPr lang="en-US" sz="1600" dirty="0" smtClean="0"/>
              <a:t>http://arizonaready.com/files/pdfs/Delivery_Plan.pdf</a:t>
            </a:r>
            <a:endParaRPr lang="en-US" sz="1600" dirty="0"/>
          </a:p>
        </p:txBody>
      </p:sp>
      <p:pic>
        <p:nvPicPr>
          <p:cNvPr id="5" name="Picture 6"/>
          <p:cNvPicPr>
            <a:picLocks noChangeAspect="1" noChangeArrowheads="1"/>
          </p:cNvPicPr>
          <p:nvPr/>
        </p:nvPicPr>
        <p:blipFill>
          <a:blip r:embed="rId3" cstate="print"/>
          <a:srcRect/>
          <a:stretch>
            <a:fillRect/>
          </a:stretch>
        </p:blipFill>
        <p:spPr bwMode="auto">
          <a:xfrm>
            <a:off x="152400" y="6096000"/>
            <a:ext cx="762000" cy="624114"/>
          </a:xfrm>
          <a:prstGeom prst="rect">
            <a:avLst/>
          </a:prstGeom>
          <a:noFill/>
          <a:ln w="9525">
            <a:noFill/>
            <a:miter lim="800000"/>
            <a:headEnd/>
            <a:tailEnd/>
          </a:ln>
        </p:spPr>
      </p:pic>
      <p:pic>
        <p:nvPicPr>
          <p:cNvPr id="57346" name="Picture 2"/>
          <p:cNvPicPr>
            <a:picLocks noGrp="1" noChangeAspect="1" noChangeArrowheads="1"/>
          </p:cNvPicPr>
          <p:nvPr>
            <p:ph idx="1"/>
          </p:nvPr>
        </p:nvPicPr>
        <p:blipFill>
          <a:blip r:embed="rId4" cstate="print"/>
          <a:srcRect/>
          <a:stretch>
            <a:fillRect/>
          </a:stretch>
        </p:blipFill>
        <p:spPr bwMode="auto">
          <a:xfrm>
            <a:off x="762000" y="1371600"/>
            <a:ext cx="7520167" cy="4525962"/>
          </a:xfrm>
          <a:prstGeom prst="rect">
            <a:avLst/>
          </a:prstGeom>
          <a:noFill/>
          <a:ln w="9525">
            <a:noFill/>
            <a:miter lim="800000"/>
            <a:headEnd/>
            <a:tailEnd/>
          </a:ln>
        </p:spPr>
      </p:pic>
      <p:sp>
        <p:nvSpPr>
          <p:cNvPr id="7" name="TextBox 6"/>
          <p:cNvSpPr txBox="1"/>
          <p:nvPr/>
        </p:nvSpPr>
        <p:spPr>
          <a:xfrm>
            <a:off x="4038600" y="5105400"/>
            <a:ext cx="4267200" cy="738664"/>
          </a:xfrm>
          <a:prstGeom prst="rect">
            <a:avLst/>
          </a:prstGeom>
          <a:noFill/>
        </p:spPr>
        <p:txBody>
          <a:bodyPr wrap="square" rtlCol="0">
            <a:spAutoFit/>
          </a:bodyPr>
          <a:lstStyle/>
          <a:p>
            <a:r>
              <a:rPr lang="en-US" sz="1400" dirty="0" smtClean="0">
                <a:solidFill>
                  <a:srgbClr val="FF0000"/>
                </a:solidFill>
              </a:rPr>
              <a:t>They say we are </a:t>
            </a:r>
            <a:r>
              <a:rPr lang="en-US" sz="1400" u="sng" dirty="0" smtClean="0">
                <a:solidFill>
                  <a:srgbClr val="FF0000"/>
                </a:solidFill>
              </a:rPr>
              <a:t>not</a:t>
            </a:r>
            <a:r>
              <a:rPr lang="en-US" sz="1400" dirty="0" smtClean="0">
                <a:solidFill>
                  <a:srgbClr val="FF0000"/>
                </a:solidFill>
              </a:rPr>
              <a:t> sharing with external partners but we know we </a:t>
            </a:r>
            <a:r>
              <a:rPr lang="en-US" sz="1400" i="1" dirty="0" smtClean="0">
                <a:solidFill>
                  <a:srgbClr val="FF0000"/>
                </a:solidFill>
              </a:rPr>
              <a:t>are</a:t>
            </a:r>
            <a:r>
              <a:rPr lang="en-US" sz="1400" dirty="0" smtClean="0">
                <a:solidFill>
                  <a:srgbClr val="FF0000"/>
                </a:solidFill>
              </a:rPr>
              <a:t> sharing data with “outside entities” and “external partners.”</a:t>
            </a:r>
            <a:endParaRPr lang="en-US" sz="1400" dirty="0">
              <a:solidFill>
                <a:srgbClr val="FF0000"/>
              </a:solidFill>
            </a:endParaRPr>
          </a:p>
        </p:txBody>
      </p:sp>
      <p:pic>
        <p:nvPicPr>
          <p:cNvPr id="8" name="Picture 2" descr="Y:\public_html\commoncore\az_cc_logo.png"/>
          <p:cNvPicPr>
            <a:picLocks noChangeAspect="1" noChangeArrowheads="1"/>
          </p:cNvPicPr>
          <p:nvPr/>
        </p:nvPicPr>
        <p:blipFill>
          <a:blip r:embed="rId5" cstate="print"/>
          <a:srcRect/>
          <a:stretch>
            <a:fillRect/>
          </a:stretch>
        </p:blipFill>
        <p:spPr bwMode="auto">
          <a:xfrm>
            <a:off x="5867400" y="6248399"/>
            <a:ext cx="3135218" cy="433705"/>
          </a:xfrm>
          <a:prstGeom prst="rect">
            <a:avLst/>
          </a:prstGeom>
          <a:noFill/>
        </p:spPr>
      </p:pic>
      <p:cxnSp>
        <p:nvCxnSpPr>
          <p:cNvPr id="11" name="Straight Arrow Connector 10"/>
          <p:cNvCxnSpPr/>
          <p:nvPr/>
        </p:nvCxnSpPr>
        <p:spPr>
          <a:xfrm>
            <a:off x="304800" y="5334000"/>
            <a:ext cx="457200" cy="0"/>
          </a:xfrm>
          <a:prstGeom prst="straightConnector1">
            <a:avLst/>
          </a:prstGeom>
          <a:ln w="12700">
            <a:tailEnd type="arrow"/>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28600"/>
            <a:ext cx="8229600" cy="762000"/>
          </a:xfrm>
        </p:spPr>
        <p:txBody>
          <a:bodyPr>
            <a:normAutofit fontScale="90000"/>
          </a:bodyPr>
          <a:lstStyle/>
          <a:p>
            <a:pPr algn="ctr"/>
            <a:r>
              <a:rPr lang="en-US" sz="2200" dirty="0" smtClean="0"/>
              <a:t>Family Education Rights to Privacy Act (FERPA)- </a:t>
            </a:r>
            <a:br>
              <a:rPr lang="en-US" sz="2200" dirty="0" smtClean="0"/>
            </a:br>
            <a:r>
              <a:rPr lang="en-US" sz="2200" u="sng" dirty="0" smtClean="0"/>
              <a:t>Before</a:t>
            </a:r>
            <a:r>
              <a:rPr lang="en-US" sz="2200" dirty="0" smtClean="0"/>
              <a:t> Executive Order (EO) 12866!</a:t>
            </a:r>
            <a:br>
              <a:rPr lang="en-US" sz="2200" dirty="0" smtClean="0"/>
            </a:br>
            <a:r>
              <a:rPr lang="en-US" sz="1600" dirty="0" smtClean="0"/>
              <a:t>http://www2.ed.gov/policy/gen/guid/fpco/ferpa/index.html</a:t>
            </a:r>
            <a:r>
              <a:rPr lang="en-US" sz="2200" dirty="0" smtClean="0"/>
              <a:t> </a:t>
            </a:r>
            <a:r>
              <a:rPr lang="en-US" sz="2000" dirty="0" smtClean="0"/>
              <a:t/>
            </a:r>
            <a:br>
              <a:rPr lang="en-US" sz="2000" dirty="0" smtClean="0"/>
            </a:br>
            <a:endParaRPr lang="en-US" sz="2000" dirty="0"/>
          </a:p>
        </p:txBody>
      </p:sp>
      <p:pic>
        <p:nvPicPr>
          <p:cNvPr id="13"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sp>
        <p:nvSpPr>
          <p:cNvPr id="6" name="Content Placeholder 5"/>
          <p:cNvSpPr>
            <a:spLocks noGrp="1"/>
          </p:cNvSpPr>
          <p:nvPr>
            <p:ph idx="1"/>
          </p:nvPr>
        </p:nvSpPr>
        <p:spPr>
          <a:xfrm>
            <a:off x="457200" y="1143000"/>
            <a:ext cx="8229600" cy="4864291"/>
          </a:xfrm>
        </p:spPr>
        <p:txBody>
          <a:bodyPr>
            <a:normAutofit fontScale="47500" lnSpcReduction="20000"/>
          </a:bodyPr>
          <a:lstStyle/>
          <a:p>
            <a:r>
              <a:rPr lang="en-US" sz="2500" dirty="0" smtClean="0"/>
              <a:t>“The Family Educational Rights and Privacy Act (FERPA) (20 U.S.C. § 1232g; 34 CFR Part 99) is a </a:t>
            </a:r>
            <a:r>
              <a:rPr lang="en-US" sz="2500" dirty="0" smtClean="0">
                <a:solidFill>
                  <a:srgbClr val="FF0000"/>
                </a:solidFill>
              </a:rPr>
              <a:t>Federal law that protects the privacy of student education records</a:t>
            </a:r>
            <a:r>
              <a:rPr lang="en-US" sz="2500" dirty="0" smtClean="0"/>
              <a:t>. The law applies to all schools that receive funds under an applicable program of the U.S. Department of Education.”</a:t>
            </a:r>
          </a:p>
          <a:p>
            <a:r>
              <a:rPr lang="en-US" sz="2500" dirty="0" smtClean="0"/>
              <a:t>“</a:t>
            </a:r>
            <a:r>
              <a:rPr lang="en-US" sz="2500" dirty="0" smtClean="0">
                <a:solidFill>
                  <a:srgbClr val="FF0000"/>
                </a:solidFill>
              </a:rPr>
              <a:t>FERPA gives parents certain rights with respect to their children's education records. These rights transfer to the student when he or she reaches the age of 18 or attends a school beyond the high school level.</a:t>
            </a:r>
            <a:r>
              <a:rPr lang="en-US" sz="2500" dirty="0" smtClean="0"/>
              <a:t> Students to whom the rights have transferred are ‘eligible students.’”</a:t>
            </a:r>
          </a:p>
          <a:p>
            <a:r>
              <a:rPr lang="en-US" sz="2500" dirty="0" smtClean="0">
                <a:solidFill>
                  <a:srgbClr val="FF0000"/>
                </a:solidFill>
              </a:rPr>
              <a:t>“Generally, schools must have written </a:t>
            </a:r>
            <a:r>
              <a:rPr lang="en-US" sz="2500" u="sng" dirty="0" smtClean="0">
                <a:solidFill>
                  <a:srgbClr val="FF0000"/>
                </a:solidFill>
              </a:rPr>
              <a:t>permission</a:t>
            </a:r>
            <a:r>
              <a:rPr lang="en-US" sz="2500" dirty="0" smtClean="0">
                <a:solidFill>
                  <a:srgbClr val="FF0000"/>
                </a:solidFill>
              </a:rPr>
              <a:t> from the parent or eligible student in order to release any information from a student's education record. </a:t>
            </a:r>
            <a:r>
              <a:rPr lang="en-US" sz="2500" u="sng" dirty="0" smtClean="0">
                <a:solidFill>
                  <a:srgbClr val="FF0000"/>
                </a:solidFill>
              </a:rPr>
              <a:t>However, FERPA allows schools to disclose those records, without consent, to the following parties or under the following conditions”</a:t>
            </a:r>
            <a:r>
              <a:rPr lang="en-US" sz="2500" dirty="0" smtClean="0"/>
              <a:t>(34 CFR § 99.31):</a:t>
            </a:r>
          </a:p>
          <a:p>
            <a:pPr lvl="1"/>
            <a:r>
              <a:rPr lang="en-US" sz="2500" dirty="0" smtClean="0"/>
              <a:t>School officials with legitimate educational interest;</a:t>
            </a:r>
          </a:p>
          <a:p>
            <a:pPr lvl="1"/>
            <a:r>
              <a:rPr lang="en-US" sz="2500" dirty="0" smtClean="0"/>
              <a:t>Other schools to which a student is transferring;</a:t>
            </a:r>
          </a:p>
          <a:p>
            <a:pPr lvl="1"/>
            <a:r>
              <a:rPr lang="en-US" sz="2500" dirty="0" smtClean="0"/>
              <a:t>Specified officials for audit or evaluation purposes;</a:t>
            </a:r>
          </a:p>
          <a:p>
            <a:pPr lvl="1"/>
            <a:r>
              <a:rPr lang="en-US" sz="2500" dirty="0" smtClean="0"/>
              <a:t>Appropriate parties in connection with financial aid to a student;</a:t>
            </a:r>
          </a:p>
          <a:p>
            <a:pPr lvl="1"/>
            <a:r>
              <a:rPr lang="en-US" sz="2500" dirty="0" smtClean="0"/>
              <a:t>Organizations conducting certain studies for or on behalf of the school;</a:t>
            </a:r>
          </a:p>
          <a:p>
            <a:pPr lvl="1"/>
            <a:r>
              <a:rPr lang="en-US" sz="2500" dirty="0" smtClean="0"/>
              <a:t>Accrediting organizations;</a:t>
            </a:r>
          </a:p>
          <a:p>
            <a:pPr lvl="1"/>
            <a:r>
              <a:rPr lang="en-US" sz="2500" dirty="0" smtClean="0"/>
              <a:t>To comply with a judicial order or lawfully issued subpoena; </a:t>
            </a:r>
          </a:p>
          <a:p>
            <a:pPr lvl="1"/>
            <a:r>
              <a:rPr lang="en-US" sz="2500" dirty="0" smtClean="0"/>
              <a:t>Appropriate officials in cases of health and safety emergencies; and</a:t>
            </a:r>
          </a:p>
          <a:p>
            <a:pPr lvl="1"/>
            <a:r>
              <a:rPr lang="en-US" sz="2500" dirty="0" smtClean="0"/>
              <a:t>State and local authorities, within a juvenile justice system, pursuant to specific State law.</a:t>
            </a:r>
            <a:br>
              <a:rPr lang="en-US" sz="2500" dirty="0" smtClean="0"/>
            </a:br>
            <a:endParaRPr lang="en-US" sz="2500" dirty="0" smtClean="0"/>
          </a:p>
          <a:p>
            <a:r>
              <a:rPr lang="en-US" sz="2500" dirty="0" smtClean="0"/>
              <a:t>“</a:t>
            </a:r>
            <a:r>
              <a:rPr lang="en-US" sz="2500" dirty="0" smtClean="0">
                <a:solidFill>
                  <a:srgbClr val="FF0000"/>
                </a:solidFill>
              </a:rPr>
              <a:t>Schools may disclose, without consent, ‘directory’ information such as a student's name, address, telephone number, date and place of birth, honors and awards, and dates of attendance. </a:t>
            </a:r>
            <a:r>
              <a:rPr lang="en-US" sz="2500" dirty="0" smtClean="0"/>
              <a:t>However, schools must tell parents and eligible students about directory information and allow parents and eligible students a reasonable amount of time to request that the school not disclose directory information about them. Schools must notify parents and eligible students annually of their rights under FERPA. The actual means of notification (special letter, inclusion in a PTA bulletin, student handbook, or newspaper article) is left to the discretion of each school.”</a:t>
            </a:r>
          </a:p>
        </p:txBody>
      </p:sp>
      <p:pic>
        <p:nvPicPr>
          <p:cNvPr id="66562" name="Picture 2"/>
          <p:cNvPicPr>
            <a:picLocks noChangeAspect="1" noChangeArrowheads="1"/>
          </p:cNvPicPr>
          <p:nvPr/>
        </p:nvPicPr>
        <p:blipFill>
          <a:blip r:embed="rId4" cstate="print"/>
          <a:srcRect/>
          <a:stretch>
            <a:fillRect/>
          </a:stretch>
        </p:blipFill>
        <p:spPr bwMode="auto">
          <a:xfrm>
            <a:off x="76201" y="6404782"/>
            <a:ext cx="1600199" cy="29605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914400"/>
          </a:xfrm>
        </p:spPr>
        <p:txBody>
          <a:bodyPr>
            <a:normAutofit fontScale="90000"/>
          </a:bodyPr>
          <a:lstStyle/>
          <a:p>
            <a:pPr algn="ctr"/>
            <a:r>
              <a:rPr lang="en-US" sz="2000" dirty="0" smtClean="0"/>
              <a:t>Family Education Rights to Privacy Act (FERPA) Stripped- </a:t>
            </a:r>
            <a:br>
              <a:rPr lang="en-US" sz="2000" dirty="0" smtClean="0"/>
            </a:br>
            <a:r>
              <a:rPr lang="en-US" sz="2000" u="sng" dirty="0" smtClean="0"/>
              <a:t>After</a:t>
            </a:r>
            <a:r>
              <a:rPr lang="en-US" sz="2000" dirty="0" smtClean="0"/>
              <a:t> Clinton’s EO 12866 and solidified under Obama in 2012 </a:t>
            </a:r>
            <a:r>
              <a:rPr lang="en-US" sz="2200" dirty="0" smtClean="0"/>
              <a:t/>
            </a:r>
            <a:br>
              <a:rPr lang="en-US" sz="2200" dirty="0" smtClean="0"/>
            </a:br>
            <a:r>
              <a:rPr lang="en-US" sz="1100" dirty="0" smtClean="0"/>
              <a:t>http://www.newswithviews.com/Hoge/anita116.htm</a:t>
            </a:r>
            <a:br>
              <a:rPr lang="en-US" sz="1100" dirty="0" smtClean="0"/>
            </a:br>
            <a:r>
              <a:rPr lang="en-US" sz="1100" dirty="0" smtClean="0"/>
              <a:t>http://www.air.org/resource/reauthorizing-higher-education-act-role-consumer-information-college-choice </a:t>
            </a:r>
            <a:r>
              <a:rPr lang="en-US" sz="2000" dirty="0" smtClean="0"/>
              <a:t/>
            </a:r>
            <a:br>
              <a:rPr lang="en-US" sz="2000" dirty="0" smtClean="0"/>
            </a:br>
            <a:endParaRPr lang="en-US" sz="2000" dirty="0"/>
          </a:p>
        </p:txBody>
      </p:sp>
      <p:pic>
        <p:nvPicPr>
          <p:cNvPr id="13"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sp>
        <p:nvSpPr>
          <p:cNvPr id="6" name="Content Placeholder 5"/>
          <p:cNvSpPr>
            <a:spLocks noGrp="1"/>
          </p:cNvSpPr>
          <p:nvPr>
            <p:ph idx="1"/>
          </p:nvPr>
        </p:nvSpPr>
        <p:spPr>
          <a:xfrm>
            <a:off x="457200" y="1143000"/>
            <a:ext cx="8229600" cy="4864291"/>
          </a:xfrm>
        </p:spPr>
        <p:txBody>
          <a:bodyPr>
            <a:normAutofit fontScale="47500" lnSpcReduction="20000"/>
          </a:bodyPr>
          <a:lstStyle/>
          <a:p>
            <a:r>
              <a:rPr lang="en-US" dirty="0" smtClean="0">
                <a:solidFill>
                  <a:srgbClr val="FF0000"/>
                </a:solidFill>
              </a:rPr>
              <a:t>Allows our children's personally identifiable information (PII) data to flow to “outside contractors.”</a:t>
            </a:r>
          </a:p>
          <a:p>
            <a:r>
              <a:rPr lang="en-US" dirty="0" smtClean="0"/>
              <a:t>Obama referred to this tsunami of data to vendors, businesses, foundations, higher ed, and corporations as "unlocking" the data.</a:t>
            </a:r>
          </a:p>
          <a:p>
            <a:r>
              <a:rPr lang="en-US" dirty="0" smtClean="0"/>
              <a:t>Clinton and Obama have stripped our children of their privacy and undressed their psyches for ANYONE to track and traffic attitudes, values, beliefs, and dispositions for research and reeducation programs. </a:t>
            </a:r>
          </a:p>
          <a:p>
            <a:r>
              <a:rPr lang="en-US" dirty="0" smtClean="0"/>
              <a:t>DNA sequences are also up for grabs.</a:t>
            </a:r>
          </a:p>
          <a:p>
            <a:r>
              <a:rPr lang="en-US" dirty="0" smtClean="0">
                <a:solidFill>
                  <a:srgbClr val="FF0000"/>
                </a:solidFill>
              </a:rPr>
              <a:t>“Unlocking of data” contributed to sharing and creation of a state longitudinal data system (SLDS) in </a:t>
            </a:r>
            <a:r>
              <a:rPr lang="en-US" i="1" dirty="0" smtClean="0">
                <a:solidFill>
                  <a:srgbClr val="FF0000"/>
                </a:solidFill>
              </a:rPr>
              <a:t>every</a:t>
            </a:r>
            <a:r>
              <a:rPr lang="en-US" dirty="0" smtClean="0">
                <a:solidFill>
                  <a:srgbClr val="FF0000"/>
                </a:solidFill>
              </a:rPr>
              <a:t> state that the NCES/IES funded “and created a ‘unique National ID’ number that is tracking every person in the United States. </a:t>
            </a:r>
          </a:p>
          <a:p>
            <a:r>
              <a:rPr lang="en-US" dirty="0" smtClean="0"/>
              <a:t>Pennsylvania was a model state that developed this privacy invading "womb to workplace" system monitoring individuals from birth through retirement including collecting data on wages. </a:t>
            </a:r>
          </a:p>
          <a:p>
            <a:r>
              <a:rPr lang="en-US" dirty="0" smtClean="0">
                <a:solidFill>
                  <a:srgbClr val="FF0000"/>
                </a:solidFill>
              </a:rPr>
              <a:t>The federal government is collecting this personally identifiable information on its citizens. But worse, the interventions to align our children's attitudes, values, beliefs, and dispositions to Common Core, SCANS interpersonal skills are totalitarian</a:t>
            </a:r>
            <a:r>
              <a:rPr lang="en-US" dirty="0" smtClean="0"/>
              <a:t>.</a:t>
            </a:r>
          </a:p>
          <a:p>
            <a:r>
              <a:rPr lang="en-US" dirty="0" smtClean="0">
                <a:solidFill>
                  <a:srgbClr val="0000FF"/>
                </a:solidFill>
              </a:rPr>
              <a:t>The behavioral data analysts also want to cross-match state employment data with the federal Internal Revenue System (IRS) and Social Security Administration (SSA) System with these databases!</a:t>
            </a:r>
            <a:endParaRPr lang="en-US" dirty="0" smtClean="0"/>
          </a:p>
          <a:p>
            <a:r>
              <a:rPr lang="en-US" dirty="0" smtClean="0"/>
              <a:t>President Clinton's Executive Order 12866, was reviewed and fully implemented by Obama in January 2012 with EO 13563. EO 12866 is a revolving open door for child abuse and child endangerment. </a:t>
            </a:r>
            <a:r>
              <a:rPr lang="en-US" dirty="0" smtClean="0">
                <a:solidFill>
                  <a:srgbClr val="0000FF"/>
                </a:solidFill>
              </a:rPr>
              <a:t>Parents, call Congress again and again to overrule EO 12866 and stop the abuse of our children. Congress, listen, we parents are speaking. </a:t>
            </a:r>
            <a:r>
              <a:rPr lang="en-US" u="sng" dirty="0" smtClean="0">
                <a:solidFill>
                  <a:srgbClr val="0000FF"/>
                </a:solidFill>
              </a:rPr>
              <a:t>This data tracking, trafficking, and psychological treatment (RTI) must stop!</a:t>
            </a:r>
          </a:p>
        </p:txBody>
      </p:sp>
      <p:pic>
        <p:nvPicPr>
          <p:cNvPr id="67586" name="Picture 2"/>
          <p:cNvPicPr>
            <a:picLocks noChangeAspect="1" noChangeArrowheads="1"/>
          </p:cNvPicPr>
          <p:nvPr/>
        </p:nvPicPr>
        <p:blipFill>
          <a:blip r:embed="rId4" cstate="print"/>
          <a:srcRect/>
          <a:stretch>
            <a:fillRect/>
          </a:stretch>
        </p:blipFill>
        <p:spPr bwMode="auto">
          <a:xfrm>
            <a:off x="152400" y="6212762"/>
            <a:ext cx="990600" cy="527315"/>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Grp="1" noChangeAspect="1" noChangeArrowheads="1"/>
          </p:cNvPicPr>
          <p:nvPr>
            <p:ph idx="1"/>
          </p:nvPr>
        </p:nvPicPr>
        <p:blipFill>
          <a:blip r:embed="rId3" cstate="print"/>
          <a:srcRect/>
          <a:stretch>
            <a:fillRect/>
          </a:stretch>
        </p:blipFill>
        <p:spPr bwMode="auto">
          <a:xfrm>
            <a:off x="2286000" y="990600"/>
            <a:ext cx="5105400" cy="5179776"/>
          </a:xfrm>
          <a:prstGeom prst="rect">
            <a:avLst/>
          </a:prstGeom>
          <a:noFill/>
          <a:ln w="9525">
            <a:noFill/>
            <a:miter lim="800000"/>
            <a:headEnd/>
            <a:tailEnd/>
          </a:ln>
        </p:spPr>
      </p:pic>
      <p:sp>
        <p:nvSpPr>
          <p:cNvPr id="3" name="Title 2"/>
          <p:cNvSpPr>
            <a:spLocks noGrp="1"/>
          </p:cNvSpPr>
          <p:nvPr>
            <p:ph type="title"/>
          </p:nvPr>
        </p:nvSpPr>
        <p:spPr>
          <a:xfrm>
            <a:off x="457200" y="0"/>
            <a:ext cx="8229600" cy="1143000"/>
          </a:xfrm>
        </p:spPr>
        <p:txBody>
          <a:bodyPr>
            <a:normAutofit fontScale="90000"/>
          </a:bodyPr>
          <a:lstStyle/>
          <a:p>
            <a:pPr algn="ctr"/>
            <a:r>
              <a:rPr lang="en-US" sz="2800" dirty="0" smtClean="0"/>
              <a:t>Arizona Department of Education (ADE)- </a:t>
            </a:r>
            <a:br>
              <a:rPr lang="en-US" sz="2800" dirty="0" smtClean="0"/>
            </a:br>
            <a:r>
              <a:rPr lang="en-US" sz="2800" dirty="0" smtClean="0"/>
              <a:t>Data Request Review Board (DRRB)</a:t>
            </a:r>
            <a:br>
              <a:rPr lang="en-US" sz="2800" dirty="0" smtClean="0"/>
            </a:br>
            <a:r>
              <a:rPr lang="en-US" sz="1600" dirty="0" smtClean="0"/>
              <a:t>http://www.azed.gov/data/data-requests-2/</a:t>
            </a:r>
            <a:endParaRPr lang="en-US" sz="1600" dirty="0"/>
          </a:p>
        </p:txBody>
      </p:sp>
      <p:pic>
        <p:nvPicPr>
          <p:cNvPr id="58372" name="Picture 4"/>
          <p:cNvPicPr>
            <a:picLocks noChangeAspect="1" noChangeArrowheads="1"/>
          </p:cNvPicPr>
          <p:nvPr/>
        </p:nvPicPr>
        <p:blipFill>
          <a:blip r:embed="rId4" cstate="print"/>
          <a:srcRect/>
          <a:stretch>
            <a:fillRect/>
          </a:stretch>
        </p:blipFill>
        <p:spPr bwMode="auto">
          <a:xfrm>
            <a:off x="228601" y="6396516"/>
            <a:ext cx="1371600" cy="328134"/>
          </a:xfrm>
          <a:prstGeom prst="rect">
            <a:avLst/>
          </a:prstGeom>
          <a:noFill/>
          <a:ln w="9525">
            <a:noFill/>
            <a:miter lim="800000"/>
            <a:headEnd/>
            <a:tailEnd/>
          </a:ln>
        </p:spPr>
      </p:pic>
      <p:pic>
        <p:nvPicPr>
          <p:cNvPr id="7" name="Picture 2" descr="Y:\public_html\commoncore\az_cc_logo.png"/>
          <p:cNvPicPr>
            <a:picLocks noChangeAspect="1" noChangeArrowheads="1"/>
          </p:cNvPicPr>
          <p:nvPr/>
        </p:nvPicPr>
        <p:blipFill>
          <a:blip r:embed="rId5" cstate="print"/>
          <a:srcRect/>
          <a:stretch>
            <a:fillRect/>
          </a:stretch>
        </p:blipFill>
        <p:spPr bwMode="auto">
          <a:xfrm>
            <a:off x="5867400" y="6324600"/>
            <a:ext cx="3135218" cy="433705"/>
          </a:xfrm>
          <a:prstGeom prst="rect">
            <a:avLst/>
          </a:prstGeom>
          <a:noFill/>
        </p:spPr>
      </p:pic>
      <p:sp>
        <p:nvSpPr>
          <p:cNvPr id="6" name="Oval 5"/>
          <p:cNvSpPr/>
          <p:nvPr/>
        </p:nvSpPr>
        <p:spPr>
          <a:xfrm>
            <a:off x="3124200" y="2971800"/>
            <a:ext cx="1066800" cy="3810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4267200" y="2971800"/>
            <a:ext cx="1447800" cy="3810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fontScale="90000"/>
          </a:bodyPr>
          <a:lstStyle/>
          <a:p>
            <a:pPr algn="ctr"/>
            <a:r>
              <a:rPr lang="en-US" sz="2800" dirty="0" smtClean="0"/>
              <a:t>Definitions- Aggregated Data vs. </a:t>
            </a:r>
            <a:br>
              <a:rPr lang="en-US" sz="2800" dirty="0" smtClean="0"/>
            </a:br>
            <a:r>
              <a:rPr lang="en-US" sz="2800" dirty="0" smtClean="0"/>
              <a:t>Personally </a:t>
            </a:r>
            <a:r>
              <a:rPr lang="en-US" sz="2800" dirty="0" smtClean="0"/>
              <a:t>Identifiable Information (PII) data</a:t>
            </a:r>
            <a:br>
              <a:rPr lang="en-US" sz="2800" dirty="0" smtClean="0"/>
            </a:br>
            <a:r>
              <a:rPr lang="en-US" sz="1600" u="sng" dirty="0" smtClean="0">
                <a:solidFill>
                  <a:srgbClr val="0000FF"/>
                </a:solidFill>
              </a:rPr>
              <a:t> http://www.ed.gov/programs/titleiparta/reportcardsguidance.doc</a:t>
            </a:r>
            <a:endParaRPr lang="en-US" sz="1600" dirty="0"/>
          </a:p>
        </p:txBody>
      </p:sp>
      <p:pic>
        <p:nvPicPr>
          <p:cNvPr id="12"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sp>
        <p:nvSpPr>
          <p:cNvPr id="6" name="Content Placeholder 5"/>
          <p:cNvSpPr>
            <a:spLocks noGrp="1"/>
          </p:cNvSpPr>
          <p:nvPr>
            <p:ph idx="1"/>
          </p:nvPr>
        </p:nvSpPr>
        <p:spPr/>
        <p:txBody>
          <a:bodyPr>
            <a:normAutofit fontScale="92500"/>
          </a:bodyPr>
          <a:lstStyle/>
          <a:p>
            <a:r>
              <a:rPr lang="en-US" sz="1600" b="1" dirty="0" smtClean="0"/>
              <a:t>Aggregated Data Definition- </a:t>
            </a:r>
            <a:r>
              <a:rPr lang="en-US" sz="1600" dirty="0" smtClean="0"/>
              <a:t>data that is summarized in groups for statistical purposes. Under NCLB, “all States and LEAs must collect and report information on their academic assessments in reading/language arts and math (and science beginning in 2007-08), AYP results, and teachers’ qualifications. Many of these data elements must be disaggregated by Federally-defined subgroups, necessitating the collection of student demographic information. A full discussion of Federal NCLB Report Card requirements can be found in non-regulatory guidance issued on September 12, 2003 by the U.S. Department of Education.” This data can include a student’s school, identification number, family contact information, test scores, report card, etc.</a:t>
            </a:r>
          </a:p>
          <a:p>
            <a:r>
              <a:rPr lang="en-US" sz="1600" b="1" dirty="0" smtClean="0"/>
              <a:t>Personally </a:t>
            </a:r>
            <a:r>
              <a:rPr lang="en-US" sz="1600" b="1" dirty="0" smtClean="0"/>
              <a:t>Identifiable Information (PII)- </a:t>
            </a:r>
            <a:r>
              <a:rPr lang="en-US" sz="1600" dirty="0" smtClean="0"/>
              <a:t>is </a:t>
            </a:r>
            <a:r>
              <a:rPr lang="en-US" sz="1600" b="1" dirty="0" smtClean="0"/>
              <a:t>information</a:t>
            </a:r>
            <a:r>
              <a:rPr lang="en-US" sz="1600" dirty="0" smtClean="0"/>
              <a:t> that can be used on its own or with other </a:t>
            </a:r>
            <a:r>
              <a:rPr lang="en-US" sz="1600" b="1" dirty="0" smtClean="0"/>
              <a:t>information</a:t>
            </a:r>
            <a:r>
              <a:rPr lang="en-US" sz="1600" dirty="0" smtClean="0"/>
              <a:t> to identify, contact, or locate a single person, or to identify an individual in context. This data is a “personal identifier” which can include, but is not limited, to: a student’s school, identification number which is tied to the following: vaccination records; a social security number; birth place; mother’s maiden name; a “biometric record” (a record of one or more “biological” or “behavioral” characteristics that can be used to </a:t>
            </a:r>
            <a:r>
              <a:rPr lang="en-US" sz="1600" i="1" dirty="0" smtClean="0"/>
              <a:t>recognize</a:t>
            </a:r>
            <a:r>
              <a:rPr lang="en-US" sz="1600" dirty="0" smtClean="0"/>
              <a:t> an individual. For instance, a psychologist’s behavior evaluation, fingerprints, iris and retina scans, facial recognition, voice prints, handwriting samples, etc.); school surveys; etc.</a:t>
            </a:r>
            <a:endParaRPr lang="en-US" sz="1600" dirty="0"/>
          </a:p>
        </p:txBody>
      </p:sp>
      <p:pic>
        <p:nvPicPr>
          <p:cNvPr id="7" name="Picture 5"/>
          <p:cNvPicPr>
            <a:picLocks noChangeAspect="1" noChangeArrowheads="1"/>
          </p:cNvPicPr>
          <p:nvPr/>
        </p:nvPicPr>
        <p:blipFill>
          <a:blip r:embed="rId4" cstate="print"/>
          <a:srcRect/>
          <a:stretch>
            <a:fillRect/>
          </a:stretch>
        </p:blipFill>
        <p:spPr bwMode="auto">
          <a:xfrm>
            <a:off x="152400" y="6309206"/>
            <a:ext cx="609600" cy="548794"/>
          </a:xfrm>
          <a:prstGeom prst="rect">
            <a:avLst/>
          </a:prstGeom>
          <a:noFill/>
        </p:spPr>
      </p:pic>
      <p:pic>
        <p:nvPicPr>
          <p:cNvPr id="8" name="Picture 6" descr="NCLB logo"/>
          <p:cNvPicPr>
            <a:picLocks noChangeAspect="1" noChangeArrowheads="1"/>
          </p:cNvPicPr>
          <p:nvPr/>
        </p:nvPicPr>
        <p:blipFill>
          <a:blip r:embed="rId5" cstate="print"/>
          <a:srcRect/>
          <a:stretch>
            <a:fillRect/>
          </a:stretch>
        </p:blipFill>
        <p:spPr bwMode="auto">
          <a:xfrm>
            <a:off x="838200" y="6309190"/>
            <a:ext cx="609600" cy="548809"/>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fontScale="90000"/>
          </a:bodyPr>
          <a:lstStyle/>
          <a:p>
            <a:pPr algn="ctr"/>
            <a:r>
              <a:rPr lang="en-US" sz="2800" dirty="0" smtClean="0"/>
              <a:t>Definitions- Aggregated Data vs. </a:t>
            </a:r>
            <a:br>
              <a:rPr lang="en-US" sz="2800" dirty="0" smtClean="0"/>
            </a:br>
            <a:r>
              <a:rPr lang="en-US" sz="2800" dirty="0" smtClean="0"/>
              <a:t>Personally </a:t>
            </a:r>
            <a:r>
              <a:rPr lang="en-US" sz="2800" dirty="0" smtClean="0"/>
              <a:t>Identifiable Information (PII</a:t>
            </a:r>
            <a:r>
              <a:rPr lang="en-US" sz="2800" dirty="0" smtClean="0"/>
              <a:t>)</a:t>
            </a:r>
            <a:r>
              <a:rPr lang="en-US" sz="2800" dirty="0" smtClean="0"/>
              <a:t/>
            </a:r>
            <a:br>
              <a:rPr lang="en-US" sz="2800" dirty="0" smtClean="0"/>
            </a:br>
            <a:r>
              <a:rPr lang="en-US" sz="1600" u="sng" dirty="0" smtClean="0">
                <a:solidFill>
                  <a:srgbClr val="0000FF"/>
                </a:solidFill>
              </a:rPr>
              <a:t> http://www.ed.gov/programs/titleiparta/reportcardsguidance.doc</a:t>
            </a:r>
            <a:endParaRPr lang="en-US" sz="1600" dirty="0"/>
          </a:p>
        </p:txBody>
      </p:sp>
      <p:pic>
        <p:nvPicPr>
          <p:cNvPr id="12"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sp>
        <p:nvSpPr>
          <p:cNvPr id="6" name="Content Placeholder 5"/>
          <p:cNvSpPr>
            <a:spLocks noGrp="1"/>
          </p:cNvSpPr>
          <p:nvPr>
            <p:ph idx="1"/>
          </p:nvPr>
        </p:nvSpPr>
        <p:spPr/>
        <p:txBody>
          <a:bodyPr>
            <a:normAutofit fontScale="92500" lnSpcReduction="20000"/>
          </a:bodyPr>
          <a:lstStyle/>
          <a:p>
            <a:r>
              <a:rPr lang="en-US" sz="1600" dirty="0" smtClean="0"/>
              <a:t>Data is being collected on our children and shared with “outside entities” for research and with the federal government.</a:t>
            </a:r>
          </a:p>
          <a:p>
            <a:r>
              <a:rPr lang="en-US" sz="1600" b="1" dirty="0" smtClean="0"/>
              <a:t>Aggregated </a:t>
            </a:r>
            <a:r>
              <a:rPr lang="en-US" sz="1600" b="1" dirty="0" smtClean="0"/>
              <a:t>Data Definition- </a:t>
            </a:r>
            <a:r>
              <a:rPr lang="en-US" sz="1600" dirty="0" smtClean="0"/>
              <a:t>data that is summarized in groups for statistical purposes. Under </a:t>
            </a:r>
            <a:r>
              <a:rPr lang="en-US" sz="1600" dirty="0" smtClean="0"/>
              <a:t>No-child-left-behind (NCLB), </a:t>
            </a:r>
            <a:r>
              <a:rPr lang="en-US" sz="1600" dirty="0" smtClean="0"/>
              <a:t>“all States and </a:t>
            </a:r>
            <a:r>
              <a:rPr lang="en-US" sz="1600" dirty="0" smtClean="0"/>
              <a:t>Local Education Agencies (</a:t>
            </a:r>
            <a:r>
              <a:rPr lang="en-US" sz="1600" dirty="0" smtClean="0"/>
              <a:t>LEAs) </a:t>
            </a:r>
            <a:r>
              <a:rPr lang="en-US" sz="1600" dirty="0" smtClean="0"/>
              <a:t>must collect and report information on their academic assessments in reading/language arts and math (and science beginning in 2007-08), AYP results, and teachers’ qualifications. Many of these data elements must be disaggregated by Federally-defined subgroups, necessitating the collection of student demographic information. A full discussion of Federal NCLB Report Card requirements can be found in non-regulatory guidance issued on September 12, 2003 by the U.S. Department of Education.” This data can include a student’s school, identification number, family contact information, test scores, report card, etc</a:t>
            </a:r>
            <a:r>
              <a:rPr lang="en-US" sz="1600" dirty="0" smtClean="0"/>
              <a:t>. Now NCLB= The Elementary and Secondary Education Act (ESEA).</a:t>
            </a:r>
            <a:endParaRPr lang="en-US" sz="1600" dirty="0" smtClean="0"/>
          </a:p>
          <a:p>
            <a:r>
              <a:rPr lang="en-US" sz="1600" b="1" dirty="0" smtClean="0"/>
              <a:t>Personally </a:t>
            </a:r>
            <a:r>
              <a:rPr lang="en-US" sz="1600" b="1" dirty="0" smtClean="0"/>
              <a:t>Identifiable Information (PII)- </a:t>
            </a:r>
            <a:r>
              <a:rPr lang="en-US" sz="1600" dirty="0" smtClean="0"/>
              <a:t>is </a:t>
            </a:r>
            <a:r>
              <a:rPr lang="en-US" sz="1600" b="1" dirty="0" smtClean="0"/>
              <a:t>information</a:t>
            </a:r>
            <a:r>
              <a:rPr lang="en-US" sz="1600" dirty="0" smtClean="0"/>
              <a:t> that can be used on its own or with other </a:t>
            </a:r>
            <a:r>
              <a:rPr lang="en-US" sz="1600" b="1" dirty="0" smtClean="0"/>
              <a:t>information</a:t>
            </a:r>
            <a:r>
              <a:rPr lang="en-US" sz="1600" dirty="0" smtClean="0"/>
              <a:t> to identify, contact, or locate a single person, or to identify an individual in context. This data is a “personal identifier” which can include, but is not limited, to: a student’s school, identification number which is tied to the following: vaccination records; a social security number; birth place; mother’s maiden name; a “biometric record” (a record of one or more “biological” or “behavioral” characteristics that can be used to </a:t>
            </a:r>
            <a:r>
              <a:rPr lang="en-US" sz="1600" i="1" dirty="0" smtClean="0"/>
              <a:t>recognize</a:t>
            </a:r>
            <a:r>
              <a:rPr lang="en-US" sz="1600" dirty="0" smtClean="0"/>
              <a:t> an individual. For instance, a psychologist’s behavior evaluation, fingerprints, iris and retina scans, facial recognition, voice prints, handwriting samples, etc.); school surveys; etc.</a:t>
            </a:r>
            <a:endParaRPr lang="en-US" sz="1600" dirty="0"/>
          </a:p>
        </p:txBody>
      </p:sp>
      <p:pic>
        <p:nvPicPr>
          <p:cNvPr id="7" name="Picture 5"/>
          <p:cNvPicPr>
            <a:picLocks noChangeAspect="1" noChangeArrowheads="1"/>
          </p:cNvPicPr>
          <p:nvPr/>
        </p:nvPicPr>
        <p:blipFill>
          <a:blip r:embed="rId4" cstate="print"/>
          <a:srcRect/>
          <a:stretch>
            <a:fillRect/>
          </a:stretch>
        </p:blipFill>
        <p:spPr bwMode="auto">
          <a:xfrm>
            <a:off x="76200" y="6248400"/>
            <a:ext cx="457200" cy="411596"/>
          </a:xfrm>
          <a:prstGeom prst="rect">
            <a:avLst/>
          </a:prstGeom>
          <a:noFill/>
        </p:spPr>
      </p:pic>
      <p:pic>
        <p:nvPicPr>
          <p:cNvPr id="8" name="Picture 6" descr="NCLB logo"/>
          <p:cNvPicPr>
            <a:picLocks noChangeAspect="1" noChangeArrowheads="1"/>
          </p:cNvPicPr>
          <p:nvPr/>
        </p:nvPicPr>
        <p:blipFill>
          <a:blip r:embed="rId5" cstate="print"/>
          <a:srcRect/>
          <a:stretch>
            <a:fillRect/>
          </a:stretch>
        </p:blipFill>
        <p:spPr bwMode="auto">
          <a:xfrm>
            <a:off x="609600" y="6248400"/>
            <a:ext cx="457200" cy="411607"/>
          </a:xfrm>
          <a:prstGeom prst="rect">
            <a:avLst/>
          </a:prstGeom>
          <a:noFill/>
        </p:spPr>
      </p:pic>
      <p:pic>
        <p:nvPicPr>
          <p:cNvPr id="1026" name="Picture 2"/>
          <p:cNvPicPr>
            <a:picLocks noChangeAspect="1" noChangeArrowheads="1"/>
          </p:cNvPicPr>
          <p:nvPr/>
        </p:nvPicPr>
        <p:blipFill>
          <a:blip r:embed="rId6" cstate="print"/>
          <a:srcRect/>
          <a:stretch>
            <a:fillRect/>
          </a:stretch>
        </p:blipFill>
        <p:spPr bwMode="auto">
          <a:xfrm>
            <a:off x="1066800" y="6248400"/>
            <a:ext cx="381000" cy="409864"/>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fontScale="90000"/>
          </a:bodyPr>
          <a:lstStyle/>
          <a:p>
            <a:pPr algn="ctr"/>
            <a:r>
              <a:rPr lang="en-US" sz="2800" dirty="0" smtClean="0"/>
              <a:t>Definitions- Aggregated Data vs. </a:t>
            </a:r>
            <a:br>
              <a:rPr lang="en-US" sz="2800" dirty="0" smtClean="0"/>
            </a:br>
            <a:r>
              <a:rPr lang="en-US" sz="2800" dirty="0" smtClean="0"/>
              <a:t>Disaggregated Data</a:t>
            </a:r>
            <a:br>
              <a:rPr lang="en-US" sz="2800" dirty="0" smtClean="0"/>
            </a:br>
            <a:r>
              <a:rPr lang="en-US" sz="1600" u="sng" dirty="0" smtClean="0">
                <a:solidFill>
                  <a:srgbClr val="0000FF"/>
                </a:solidFill>
              </a:rPr>
              <a:t> http://www.ed.gov/programs/titleiparta/reportcardsguidance.doc</a:t>
            </a:r>
            <a:endParaRPr lang="en-US" sz="1600" dirty="0"/>
          </a:p>
        </p:txBody>
      </p:sp>
      <p:pic>
        <p:nvPicPr>
          <p:cNvPr id="12"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1026" name="Picture 2"/>
          <p:cNvPicPr>
            <a:picLocks noGrp="1" noChangeAspect="1" noChangeArrowheads="1"/>
          </p:cNvPicPr>
          <p:nvPr>
            <p:ph idx="1"/>
          </p:nvPr>
        </p:nvPicPr>
        <p:blipFill>
          <a:blip r:embed="rId4" cstate="print"/>
          <a:srcRect/>
          <a:stretch>
            <a:fillRect/>
          </a:stretch>
        </p:blipFill>
        <p:spPr bwMode="auto">
          <a:xfrm>
            <a:off x="2084671" y="1109691"/>
            <a:ext cx="5382929" cy="4897409"/>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152400" y="6309206"/>
            <a:ext cx="609600" cy="548794"/>
          </a:xfrm>
          <a:prstGeom prst="rect">
            <a:avLst/>
          </a:prstGeom>
          <a:noFill/>
        </p:spPr>
      </p:pic>
      <p:pic>
        <p:nvPicPr>
          <p:cNvPr id="1030" name="Picture 6" descr="NCLB logo"/>
          <p:cNvPicPr>
            <a:picLocks noChangeAspect="1" noChangeArrowheads="1"/>
          </p:cNvPicPr>
          <p:nvPr/>
        </p:nvPicPr>
        <p:blipFill>
          <a:blip r:embed="rId6" cstate="print"/>
          <a:srcRect/>
          <a:stretch>
            <a:fillRect/>
          </a:stretch>
        </p:blipFill>
        <p:spPr bwMode="auto">
          <a:xfrm>
            <a:off x="838200" y="6309190"/>
            <a:ext cx="609600" cy="548809"/>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fontScale="90000"/>
          </a:bodyPr>
          <a:lstStyle/>
          <a:p>
            <a:pPr algn="ctr"/>
            <a:r>
              <a:rPr lang="en-US" sz="2700" dirty="0" smtClean="0"/>
              <a:t>Definitions- Data Mining, Affective Domain and Statewide Longitudinal Data Systems (SLDS)</a:t>
            </a:r>
            <a:r>
              <a:rPr lang="en-US" sz="2800" dirty="0" smtClean="0"/>
              <a:t/>
            </a:r>
            <a:br>
              <a:rPr lang="en-US" sz="2800" dirty="0" smtClean="0"/>
            </a:br>
            <a:r>
              <a:rPr lang="en-US" sz="1600" dirty="0" smtClean="0"/>
              <a:t>http://serc.carleton.edu/NAGTWorkshops/affective/intro.html</a:t>
            </a:r>
            <a:r>
              <a:rPr lang="en-US" sz="2800" dirty="0" smtClean="0"/>
              <a:t/>
            </a:r>
            <a:br>
              <a:rPr lang="en-US" sz="2800" dirty="0" smtClean="0"/>
            </a:br>
            <a:r>
              <a:rPr lang="en-US" sz="1600" dirty="0" smtClean="0"/>
              <a:t>http://www.newswithviews.com/Hoge/anita108.htm</a:t>
            </a:r>
            <a:endParaRPr lang="en-US" sz="1600" dirty="0"/>
          </a:p>
        </p:txBody>
      </p:sp>
      <p:pic>
        <p:nvPicPr>
          <p:cNvPr id="12"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sp>
        <p:nvSpPr>
          <p:cNvPr id="6" name="Content Placeholder 5"/>
          <p:cNvSpPr>
            <a:spLocks noGrp="1"/>
          </p:cNvSpPr>
          <p:nvPr>
            <p:ph idx="1"/>
          </p:nvPr>
        </p:nvSpPr>
        <p:spPr/>
        <p:txBody>
          <a:bodyPr>
            <a:normAutofit lnSpcReduction="10000"/>
          </a:bodyPr>
          <a:lstStyle/>
          <a:p>
            <a:r>
              <a:rPr lang="en-US" sz="1600" b="1" dirty="0" smtClean="0"/>
              <a:t>Data Mining- </a:t>
            </a:r>
            <a:r>
              <a:rPr lang="en-US" sz="1600" dirty="0" smtClean="0"/>
              <a:t>the process of collecting, searching through, and analyzing a large amount of data in a database, as to discover patterns or relationships. Under Common Core it is used to determine a “career path” or “human capitol” for a “career to work.”</a:t>
            </a:r>
          </a:p>
          <a:p>
            <a:r>
              <a:rPr lang="en-US" sz="1600" b="1" dirty="0" smtClean="0"/>
              <a:t>Affective Domain- </a:t>
            </a:r>
            <a:r>
              <a:rPr lang="en-US" sz="1600" dirty="0" smtClean="0"/>
              <a:t>creating psychological profiles and molding "human capital" with values, beliefs and dispositions </a:t>
            </a:r>
            <a:r>
              <a:rPr lang="en-US" sz="1600" i="1" dirty="0" smtClean="0"/>
              <a:t>without</a:t>
            </a:r>
            <a:r>
              <a:rPr lang="en-US" sz="1600" dirty="0" smtClean="0"/>
              <a:t> parental or student knowledge or consent. The federal government now wants “to use schools to catalogue attributes, dispositions, social skills, attitudes and intrapersonal resources independent of intellectual ability,” all under the guise of education. (</a:t>
            </a:r>
            <a:r>
              <a:rPr lang="en-US" sz="1600" dirty="0" smtClean="0">
                <a:solidFill>
                  <a:srgbClr val="0000FF"/>
                </a:solidFill>
              </a:rPr>
              <a:t>http://www.ed.gov/edblogs/technology/files/2013/02/OET-Draft-Grit-Report-2-17-13.pdf </a:t>
            </a:r>
            <a:r>
              <a:rPr lang="en-US" sz="1600" dirty="0" smtClean="0"/>
              <a:t>) The Statewide Longitudinal Data System (SLDS) is an </a:t>
            </a:r>
            <a:r>
              <a:rPr lang="en-US" sz="1600" u="sng" dirty="0" smtClean="0"/>
              <a:t>integral</a:t>
            </a:r>
            <a:r>
              <a:rPr lang="en-US" sz="1600" dirty="0" smtClean="0"/>
              <a:t> tool tying the Common Core Standards with the Common Core assessments (</a:t>
            </a:r>
            <a:r>
              <a:rPr lang="en-US" sz="1600" dirty="0" err="1" smtClean="0"/>
              <a:t>AzMERIT</a:t>
            </a:r>
            <a:r>
              <a:rPr lang="en-US" sz="1600" dirty="0" smtClean="0"/>
              <a:t>, PARCC, SBAC, etc.) and the “politically correct” curriculum.</a:t>
            </a:r>
          </a:p>
          <a:p>
            <a:r>
              <a:rPr lang="en-US" sz="1600" b="1" dirty="0" smtClean="0"/>
              <a:t>Statewide Longitudinal Data Systems- </a:t>
            </a:r>
            <a:r>
              <a:rPr lang="en-US" sz="1600" dirty="0" smtClean="0"/>
              <a:t>Statewide data system that reports aggregated and PII data to the federal government. Funding is contributed to the state to establish the “data framework” and “data reporting structures” through federal grants and through local legislative budgets.</a:t>
            </a:r>
            <a:endParaRPr lang="en-US" sz="1600" dirty="0"/>
          </a:p>
        </p:txBody>
      </p:sp>
      <p:pic>
        <p:nvPicPr>
          <p:cNvPr id="9" name="Picture 2"/>
          <p:cNvPicPr>
            <a:picLocks noChangeAspect="1" noChangeArrowheads="1"/>
          </p:cNvPicPr>
          <p:nvPr/>
        </p:nvPicPr>
        <p:blipFill>
          <a:blip r:embed="rId4" cstate="print"/>
          <a:srcRect/>
          <a:stretch>
            <a:fillRect/>
          </a:stretch>
        </p:blipFill>
        <p:spPr bwMode="auto">
          <a:xfrm>
            <a:off x="152400" y="6212762"/>
            <a:ext cx="990600" cy="52731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fontScale="90000"/>
          </a:bodyPr>
          <a:lstStyle/>
          <a:p>
            <a:pPr algn="ctr"/>
            <a:r>
              <a:rPr lang="en-US" sz="2800" dirty="0" smtClean="0"/>
              <a:t>ADE Data Request Review Board (DRRB)- </a:t>
            </a:r>
            <a:br>
              <a:rPr lang="en-US" sz="2800" dirty="0" smtClean="0"/>
            </a:br>
            <a:r>
              <a:rPr lang="en-US" sz="2800" dirty="0" smtClean="0"/>
              <a:t>Personal Identifiable Information (PII)</a:t>
            </a:r>
            <a:br>
              <a:rPr lang="en-US" sz="2800" dirty="0" smtClean="0"/>
            </a:br>
            <a:r>
              <a:rPr lang="en-US" sz="1600" dirty="0" smtClean="0"/>
              <a:t>http://www.azed.gov/data/data-requests-2/</a:t>
            </a:r>
            <a:endParaRPr lang="en-US" sz="1600" dirty="0"/>
          </a:p>
        </p:txBody>
      </p:sp>
      <p:pic>
        <p:nvPicPr>
          <p:cNvPr id="58372" name="Picture 4"/>
          <p:cNvPicPr>
            <a:picLocks noChangeAspect="1" noChangeArrowheads="1"/>
          </p:cNvPicPr>
          <p:nvPr/>
        </p:nvPicPr>
        <p:blipFill>
          <a:blip r:embed="rId3" cstate="print"/>
          <a:srcRect/>
          <a:stretch>
            <a:fillRect/>
          </a:stretch>
        </p:blipFill>
        <p:spPr bwMode="auto">
          <a:xfrm>
            <a:off x="228601" y="6396516"/>
            <a:ext cx="1371600" cy="328134"/>
          </a:xfrm>
          <a:prstGeom prst="rect">
            <a:avLst/>
          </a:prstGeom>
          <a:noFill/>
          <a:ln w="9525">
            <a:noFill/>
            <a:miter lim="800000"/>
            <a:headEnd/>
            <a:tailEnd/>
          </a:ln>
        </p:spPr>
      </p:pic>
      <p:pic>
        <p:nvPicPr>
          <p:cNvPr id="59395" name="Picture 3"/>
          <p:cNvPicPr>
            <a:picLocks noGrp="1" noChangeAspect="1" noChangeArrowheads="1"/>
          </p:cNvPicPr>
          <p:nvPr>
            <p:ph idx="1"/>
          </p:nvPr>
        </p:nvPicPr>
        <p:blipFill>
          <a:blip r:embed="rId4" cstate="print"/>
          <a:srcRect/>
          <a:stretch>
            <a:fillRect/>
          </a:stretch>
        </p:blipFill>
        <p:spPr bwMode="auto">
          <a:xfrm>
            <a:off x="586517" y="1295400"/>
            <a:ext cx="7970966" cy="4572000"/>
          </a:xfrm>
          <a:prstGeom prst="rect">
            <a:avLst/>
          </a:prstGeom>
          <a:noFill/>
          <a:ln w="9525">
            <a:noFill/>
            <a:miter lim="800000"/>
            <a:headEnd/>
            <a:tailEnd/>
          </a:ln>
        </p:spPr>
      </p:pic>
      <p:pic>
        <p:nvPicPr>
          <p:cNvPr id="12" name="Picture 2" descr="Y:\public_html\commoncore\az_cc_logo.png"/>
          <p:cNvPicPr>
            <a:picLocks noChangeAspect="1" noChangeArrowheads="1"/>
          </p:cNvPicPr>
          <p:nvPr/>
        </p:nvPicPr>
        <p:blipFill>
          <a:blip r:embed="rId5" cstate="print"/>
          <a:srcRect/>
          <a:stretch>
            <a:fillRect/>
          </a:stretch>
        </p:blipFill>
        <p:spPr bwMode="auto">
          <a:xfrm>
            <a:off x="5867400" y="6248399"/>
            <a:ext cx="3135218" cy="433705"/>
          </a:xfrm>
          <a:prstGeom prst="rect">
            <a:avLst/>
          </a:prstGeom>
          <a:noFill/>
        </p:spPr>
      </p:pic>
      <p:sp>
        <p:nvSpPr>
          <p:cNvPr id="6" name="Oval 5"/>
          <p:cNvSpPr/>
          <p:nvPr/>
        </p:nvSpPr>
        <p:spPr>
          <a:xfrm>
            <a:off x="5486400" y="1447800"/>
            <a:ext cx="1828800" cy="2286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685800" y="1447800"/>
            <a:ext cx="2667000" cy="2286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685800" y="2743200"/>
            <a:ext cx="457200" cy="2286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a:bodyPr>
          <a:lstStyle/>
          <a:p>
            <a:pPr algn="ctr"/>
            <a:r>
              <a:rPr lang="en-US" sz="2800" dirty="0" smtClean="0"/>
              <a:t>ADE Partnership Research Priorities- </a:t>
            </a:r>
            <a:r>
              <a:rPr lang="en-US" sz="2400" dirty="0" smtClean="0"/>
              <a:t>Page 1</a:t>
            </a:r>
            <a:br>
              <a:rPr lang="en-US" sz="2400" dirty="0" smtClean="0"/>
            </a:br>
            <a:r>
              <a:rPr lang="en-US" sz="1200" dirty="0" smtClean="0"/>
              <a:t>http://www.azed.gov/research-evaluation/files/2011/06/ade-external-research-parternship-priorities.pdf</a:t>
            </a:r>
            <a:endParaRPr lang="en-US" sz="1200" dirty="0"/>
          </a:p>
        </p:txBody>
      </p:sp>
      <p:pic>
        <p:nvPicPr>
          <p:cNvPr id="58372" name="Picture 4"/>
          <p:cNvPicPr>
            <a:picLocks noChangeAspect="1" noChangeArrowheads="1"/>
          </p:cNvPicPr>
          <p:nvPr/>
        </p:nvPicPr>
        <p:blipFill>
          <a:blip r:embed="rId3" cstate="print"/>
          <a:srcRect/>
          <a:stretch>
            <a:fillRect/>
          </a:stretch>
        </p:blipFill>
        <p:spPr bwMode="auto">
          <a:xfrm>
            <a:off x="228601" y="6396516"/>
            <a:ext cx="1371600" cy="328134"/>
          </a:xfrm>
          <a:prstGeom prst="rect">
            <a:avLst/>
          </a:prstGeom>
          <a:noFill/>
          <a:ln w="9525">
            <a:noFill/>
            <a:miter lim="800000"/>
            <a:headEnd/>
            <a:tailEnd/>
          </a:ln>
        </p:spPr>
      </p:pic>
      <p:pic>
        <p:nvPicPr>
          <p:cNvPr id="60418" name="Picture 2"/>
          <p:cNvPicPr>
            <a:picLocks noGrp="1" noChangeAspect="1" noChangeArrowheads="1"/>
          </p:cNvPicPr>
          <p:nvPr>
            <p:ph idx="1"/>
          </p:nvPr>
        </p:nvPicPr>
        <p:blipFill>
          <a:blip r:embed="rId4" cstate="print"/>
          <a:srcRect/>
          <a:stretch>
            <a:fillRect/>
          </a:stretch>
        </p:blipFill>
        <p:spPr bwMode="auto">
          <a:xfrm>
            <a:off x="990600" y="1219200"/>
            <a:ext cx="4038600" cy="4757489"/>
          </a:xfrm>
          <a:prstGeom prst="rect">
            <a:avLst/>
          </a:prstGeom>
          <a:noFill/>
          <a:ln w="9525">
            <a:noFill/>
            <a:miter lim="800000"/>
            <a:headEnd/>
            <a:tailEnd/>
          </a:ln>
        </p:spPr>
      </p:pic>
      <p:pic>
        <p:nvPicPr>
          <p:cNvPr id="60419" name="Picture 3"/>
          <p:cNvPicPr>
            <a:picLocks noChangeAspect="1" noChangeArrowheads="1"/>
          </p:cNvPicPr>
          <p:nvPr/>
        </p:nvPicPr>
        <p:blipFill>
          <a:blip r:embed="rId5" cstate="print"/>
          <a:srcRect/>
          <a:stretch>
            <a:fillRect/>
          </a:stretch>
        </p:blipFill>
        <p:spPr bwMode="auto">
          <a:xfrm>
            <a:off x="5181600" y="1447800"/>
            <a:ext cx="3581400" cy="879720"/>
          </a:xfrm>
          <a:prstGeom prst="rect">
            <a:avLst/>
          </a:prstGeom>
          <a:noFill/>
          <a:ln w="9525">
            <a:noFill/>
            <a:miter lim="800000"/>
            <a:headEnd/>
            <a:tailEnd/>
          </a:ln>
        </p:spPr>
      </p:pic>
      <p:pic>
        <p:nvPicPr>
          <p:cNvPr id="8" name="Picture 2" descr="Y:\public_html\commoncore\az_cc_logo.png"/>
          <p:cNvPicPr>
            <a:picLocks noChangeAspect="1" noChangeArrowheads="1"/>
          </p:cNvPicPr>
          <p:nvPr/>
        </p:nvPicPr>
        <p:blipFill>
          <a:blip r:embed="rId6" cstate="print"/>
          <a:srcRect/>
          <a:stretch>
            <a:fillRect/>
          </a:stretch>
        </p:blipFill>
        <p:spPr bwMode="auto">
          <a:xfrm>
            <a:off x="5867400" y="6248399"/>
            <a:ext cx="3135218" cy="433705"/>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a:bodyPr>
          <a:lstStyle/>
          <a:p>
            <a:pPr algn="ctr"/>
            <a:r>
              <a:rPr lang="en-US" sz="2800" dirty="0" smtClean="0"/>
              <a:t>ADE Partnership Research Priorities- </a:t>
            </a:r>
            <a:r>
              <a:rPr lang="en-US" sz="2400" dirty="0" smtClean="0"/>
              <a:t>Page 2 </a:t>
            </a:r>
            <a:br>
              <a:rPr lang="en-US" sz="2400" dirty="0" smtClean="0"/>
            </a:br>
            <a:r>
              <a:rPr lang="en-US" sz="1200" dirty="0" smtClean="0"/>
              <a:t>http://www.azed.gov/research-evaluation/files/2011/06/ade-external-research-parternship-priorities.pdf</a:t>
            </a:r>
            <a:endParaRPr lang="en-US" sz="1200" dirty="0"/>
          </a:p>
        </p:txBody>
      </p:sp>
      <p:pic>
        <p:nvPicPr>
          <p:cNvPr id="58372" name="Picture 4"/>
          <p:cNvPicPr>
            <a:picLocks noChangeAspect="1" noChangeArrowheads="1"/>
          </p:cNvPicPr>
          <p:nvPr/>
        </p:nvPicPr>
        <p:blipFill>
          <a:blip r:embed="rId3" cstate="print"/>
          <a:srcRect/>
          <a:stretch>
            <a:fillRect/>
          </a:stretch>
        </p:blipFill>
        <p:spPr bwMode="auto">
          <a:xfrm>
            <a:off x="228601" y="6396516"/>
            <a:ext cx="1371600" cy="328134"/>
          </a:xfrm>
          <a:prstGeom prst="rect">
            <a:avLst/>
          </a:prstGeom>
          <a:noFill/>
          <a:ln w="9525">
            <a:noFill/>
            <a:miter lim="800000"/>
            <a:headEnd/>
            <a:tailEnd/>
          </a:ln>
        </p:spPr>
      </p:pic>
      <p:pic>
        <p:nvPicPr>
          <p:cNvPr id="61443" name="Picture 3"/>
          <p:cNvPicPr>
            <a:picLocks noGrp="1" noChangeAspect="1" noChangeArrowheads="1"/>
          </p:cNvPicPr>
          <p:nvPr>
            <p:ph idx="1"/>
          </p:nvPr>
        </p:nvPicPr>
        <p:blipFill>
          <a:blip r:embed="rId4" cstate="print"/>
          <a:srcRect/>
          <a:stretch>
            <a:fillRect/>
          </a:stretch>
        </p:blipFill>
        <p:spPr bwMode="auto">
          <a:xfrm>
            <a:off x="609600" y="1143000"/>
            <a:ext cx="3996662" cy="4525962"/>
          </a:xfrm>
          <a:prstGeom prst="rect">
            <a:avLst/>
          </a:prstGeom>
          <a:noFill/>
          <a:ln w="9525">
            <a:noFill/>
            <a:miter lim="800000"/>
            <a:headEnd/>
            <a:tailEnd/>
          </a:ln>
        </p:spPr>
      </p:pic>
      <p:pic>
        <p:nvPicPr>
          <p:cNvPr id="61444" name="Picture 4"/>
          <p:cNvPicPr>
            <a:picLocks noChangeAspect="1" noChangeArrowheads="1"/>
          </p:cNvPicPr>
          <p:nvPr/>
        </p:nvPicPr>
        <p:blipFill>
          <a:blip r:embed="rId5" cstate="print"/>
          <a:srcRect/>
          <a:stretch>
            <a:fillRect/>
          </a:stretch>
        </p:blipFill>
        <p:spPr bwMode="auto">
          <a:xfrm>
            <a:off x="4800600" y="1524000"/>
            <a:ext cx="4161779" cy="609600"/>
          </a:xfrm>
          <a:prstGeom prst="rect">
            <a:avLst/>
          </a:prstGeom>
          <a:noFill/>
          <a:ln w="9525">
            <a:noFill/>
            <a:miter lim="800000"/>
            <a:headEnd/>
            <a:tailEnd/>
          </a:ln>
        </p:spPr>
      </p:pic>
      <p:pic>
        <p:nvPicPr>
          <p:cNvPr id="13" name="Picture 2" descr="Y:\public_html\commoncore\az_cc_logo.png"/>
          <p:cNvPicPr>
            <a:picLocks noChangeAspect="1" noChangeArrowheads="1"/>
          </p:cNvPicPr>
          <p:nvPr/>
        </p:nvPicPr>
        <p:blipFill>
          <a:blip r:embed="rId6" cstate="print"/>
          <a:srcRect/>
          <a:stretch>
            <a:fillRect/>
          </a:stretch>
        </p:blipFill>
        <p:spPr bwMode="auto">
          <a:xfrm>
            <a:off x="5867400" y="6248399"/>
            <a:ext cx="3135218" cy="433705"/>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533400" y="1295401"/>
            <a:ext cx="8153400" cy="4648200"/>
          </a:xfrm>
        </p:spPr>
        <p:txBody>
          <a:bodyPr>
            <a:normAutofit fontScale="77500" lnSpcReduction="20000"/>
          </a:bodyPr>
          <a:lstStyle/>
          <a:p>
            <a:pPr>
              <a:buNone/>
            </a:pPr>
            <a:r>
              <a:rPr lang="en-US" sz="1400" b="1" dirty="0" smtClean="0"/>
              <a:t>Arizona Research Partners as of 6/2011:</a:t>
            </a:r>
          </a:p>
          <a:p>
            <a:pPr>
              <a:buNone/>
            </a:pPr>
            <a:endParaRPr lang="en-US" sz="1400" b="1" dirty="0" smtClean="0"/>
          </a:p>
          <a:p>
            <a:r>
              <a:rPr lang="en-US" sz="1400" dirty="0" smtClean="0"/>
              <a:t>Center for the future of Arizona, University of Michigan and National Center of Education and the Economy (NCEE- </a:t>
            </a:r>
            <a:r>
              <a:rPr lang="en-US" sz="1400" dirty="0" smtClean="0">
                <a:solidFill>
                  <a:srgbClr val="FF0000"/>
                </a:solidFill>
              </a:rPr>
              <a:t>Marc Tucker’s organization</a:t>
            </a:r>
            <a:r>
              <a:rPr lang="en-US" sz="1400" dirty="0" smtClean="0"/>
              <a:t>) </a:t>
            </a:r>
            <a:r>
              <a:rPr lang="en-US" sz="1400" dirty="0" smtClean="0">
                <a:solidFill>
                  <a:srgbClr val="0000FF"/>
                </a:solidFill>
              </a:rPr>
              <a:t>http://www.arizonafuture.org/mowr/cfa-role.html</a:t>
            </a:r>
          </a:p>
          <a:p>
            <a:pPr>
              <a:buNone/>
            </a:pPr>
            <a:r>
              <a:rPr lang="en-US" sz="1400" dirty="0" smtClean="0">
                <a:solidFill>
                  <a:srgbClr val="0000FF"/>
                </a:solidFill>
              </a:rPr>
              <a:t>      http://www.ncee.org/programs-affiliates/excellence-for-all/participating-states-and-schools/#arizona</a:t>
            </a:r>
            <a:endParaRPr lang="en-US" sz="1400" dirty="0" smtClean="0">
              <a:solidFill>
                <a:srgbClr val="0000FF"/>
              </a:solidFill>
              <a:hlinkClick r:id="rId3"/>
            </a:endParaRPr>
          </a:p>
          <a:p>
            <a:pPr lvl="1">
              <a:buFont typeface="Arial" pitchFamily="34" charset="0"/>
              <a:buChar char="•"/>
            </a:pPr>
            <a:r>
              <a:rPr lang="en-US" sz="1400" dirty="0" smtClean="0"/>
              <a:t>30 Arizona Schools are participating in “Move on when reading” (MOW) study.  What data was shared with NCEE?</a:t>
            </a:r>
          </a:p>
          <a:p>
            <a:pPr lvl="1">
              <a:buFont typeface="Arial" pitchFamily="34" charset="0"/>
              <a:buChar char="•"/>
            </a:pPr>
            <a:endParaRPr lang="en-US" sz="1000" dirty="0" smtClean="0"/>
          </a:p>
          <a:p>
            <a:r>
              <a:rPr lang="en-US" sz="1400" dirty="0" smtClean="0"/>
              <a:t>Do we still have a partnership with the "National Center on Assessment and Accountability for Special Education" (NCAASE)?  This was also active in 2012.</a:t>
            </a:r>
            <a:br>
              <a:rPr lang="en-US" sz="1400" dirty="0" smtClean="0"/>
            </a:br>
            <a:r>
              <a:rPr lang="en-US" sz="1400" dirty="0" smtClean="0"/>
              <a:t/>
            </a:r>
            <a:br>
              <a:rPr lang="en-US" sz="1400" dirty="0" smtClean="0"/>
            </a:br>
            <a:r>
              <a:rPr lang="en-US" sz="1400" dirty="0" smtClean="0">
                <a:solidFill>
                  <a:srgbClr val="0000FF"/>
                </a:solidFill>
              </a:rPr>
              <a:t>http://www.ncaase.com/</a:t>
            </a:r>
            <a:r>
              <a:rPr lang="en-US" sz="1400" dirty="0" smtClean="0"/>
              <a:t/>
            </a:r>
            <a:br>
              <a:rPr lang="en-US" sz="1400" dirty="0" smtClean="0"/>
            </a:br>
            <a:r>
              <a:rPr lang="en-US" sz="1400" dirty="0" smtClean="0">
                <a:solidFill>
                  <a:srgbClr val="0000FF"/>
                </a:solidFill>
              </a:rPr>
              <a:t>http://www.ncaase.com/docs/AZ_Learns_and_A-F_Letter_Grades040512.pdf</a:t>
            </a:r>
            <a:r>
              <a:rPr lang="en-US" sz="1400" dirty="0" smtClean="0"/>
              <a:t/>
            </a:r>
            <a:br>
              <a:rPr lang="en-US" sz="1400" dirty="0" smtClean="0"/>
            </a:br>
            <a:endParaRPr lang="en-US" sz="1400" dirty="0" smtClean="0"/>
          </a:p>
          <a:p>
            <a:r>
              <a:rPr lang="en-US" sz="1400" dirty="0" smtClean="0"/>
              <a:t>What about the partnership with the National Center for Education (NCEA/ACT)? Apparently "Expect More Arizona" was partnered with this group in 2012:</a:t>
            </a:r>
            <a:br>
              <a:rPr lang="en-US" sz="1400" dirty="0" smtClean="0"/>
            </a:br>
            <a:r>
              <a:rPr lang="en-US" sz="1400" dirty="0" smtClean="0"/>
              <a:t/>
            </a:r>
            <a:br>
              <a:rPr lang="en-US" sz="1400" dirty="0" smtClean="0"/>
            </a:br>
            <a:r>
              <a:rPr lang="en-US" sz="1400" dirty="0" smtClean="0">
                <a:solidFill>
                  <a:srgbClr val="0000FF"/>
                </a:solidFill>
              </a:rPr>
              <a:t>http://www.expectmorearizona.org/blog/tag/national-center-for-educational-achievement/</a:t>
            </a:r>
            <a:r>
              <a:rPr lang="en-US" sz="1400" dirty="0" smtClean="0"/>
              <a:t/>
            </a:r>
            <a:br>
              <a:rPr lang="en-US" sz="1400" dirty="0" smtClean="0"/>
            </a:br>
            <a:r>
              <a:rPr lang="en-US" sz="1400" dirty="0" smtClean="0"/>
              <a:t/>
            </a:r>
            <a:br>
              <a:rPr lang="en-US" sz="1400" dirty="0" smtClean="0"/>
            </a:br>
            <a:r>
              <a:rPr lang="en-US" sz="1400" dirty="0" smtClean="0"/>
              <a:t>I also found this document from a local school:</a:t>
            </a:r>
            <a:br>
              <a:rPr lang="en-US" sz="1400" dirty="0" smtClean="0"/>
            </a:br>
            <a:r>
              <a:rPr lang="en-US" sz="1400" dirty="0" smtClean="0">
                <a:solidFill>
                  <a:srgbClr val="0000FF"/>
                </a:solidFill>
              </a:rPr>
              <a:t>http://edweb.tusd.k12.az.us/uhs/The%20National%20Center%20for%20Educational%20Achievement.pdf</a:t>
            </a:r>
            <a:r>
              <a:rPr lang="en-US" sz="1400" dirty="0" smtClean="0"/>
              <a:t/>
            </a:r>
            <a:br>
              <a:rPr lang="en-US" sz="1400" dirty="0" smtClean="0"/>
            </a:br>
            <a:endParaRPr lang="en-US" sz="1400" dirty="0" smtClean="0"/>
          </a:p>
          <a:p>
            <a:r>
              <a:rPr lang="en-US" sz="1400" dirty="0" smtClean="0"/>
              <a:t>What about the "Center for Research on Education outcomes" (CREDO). This document was published in 2009:</a:t>
            </a:r>
            <a:br>
              <a:rPr lang="en-US" sz="1400" dirty="0" smtClean="0"/>
            </a:br>
            <a:r>
              <a:rPr lang="en-US" sz="1400" dirty="0" smtClean="0">
                <a:solidFill>
                  <a:srgbClr val="0000FF"/>
                </a:solidFill>
              </a:rPr>
              <a:t>http://credo.stanford.edu/reports/statepressreleases/Arizona.pdf</a:t>
            </a:r>
            <a:r>
              <a:rPr lang="en-US" sz="1400" dirty="0" smtClean="0"/>
              <a:t/>
            </a:r>
            <a:br>
              <a:rPr lang="en-US" sz="1400" dirty="0" smtClean="0"/>
            </a:br>
            <a:endParaRPr lang="en-US" sz="1400" dirty="0" smtClean="0"/>
          </a:p>
          <a:p>
            <a:r>
              <a:rPr lang="en-US" sz="1400" dirty="0" smtClean="0"/>
              <a:t>What abut the "REL West at WestEd" partnerships which focus on disability studies. This started in 2012 and appears to have reports through 2014:</a:t>
            </a:r>
            <a:br>
              <a:rPr lang="en-US" sz="1400" dirty="0" smtClean="0"/>
            </a:br>
            <a:r>
              <a:rPr lang="en-US" sz="1400" dirty="0" smtClean="0">
                <a:solidFill>
                  <a:srgbClr val="0000FF"/>
                </a:solidFill>
              </a:rPr>
              <a:t>https://relwest.wested.org/</a:t>
            </a:r>
          </a:p>
          <a:p>
            <a:endParaRPr lang="en-US" dirty="0"/>
          </a:p>
        </p:txBody>
      </p:sp>
      <p:sp>
        <p:nvSpPr>
          <p:cNvPr id="3" name="Title 2"/>
          <p:cNvSpPr>
            <a:spLocks noGrp="1"/>
          </p:cNvSpPr>
          <p:nvPr>
            <p:ph type="title"/>
          </p:nvPr>
        </p:nvSpPr>
        <p:spPr>
          <a:xfrm>
            <a:off x="457200" y="0"/>
            <a:ext cx="8229600" cy="1143000"/>
          </a:xfrm>
        </p:spPr>
        <p:txBody>
          <a:bodyPr>
            <a:normAutofit/>
          </a:bodyPr>
          <a:lstStyle/>
          <a:p>
            <a:pPr algn="ctr"/>
            <a:r>
              <a:rPr lang="en-US" sz="2400" dirty="0" smtClean="0"/>
              <a:t>Current Unanswered Questions by the </a:t>
            </a:r>
            <a:br>
              <a:rPr lang="en-US" sz="2400" dirty="0" smtClean="0"/>
            </a:br>
            <a:r>
              <a:rPr lang="en-US" sz="2400" dirty="0" smtClean="0"/>
              <a:t>Data Request Review Board (DRRB) </a:t>
            </a:r>
            <a:br>
              <a:rPr lang="en-US" sz="2400" dirty="0" smtClean="0"/>
            </a:br>
            <a:r>
              <a:rPr lang="en-US" sz="1200" dirty="0" smtClean="0"/>
              <a:t>http://www.azed.gov/research-evaluation/files/2011/06/ade-external-research-parternship-priorities.pdf</a:t>
            </a:r>
            <a:endParaRPr lang="en-US" sz="1200" dirty="0"/>
          </a:p>
        </p:txBody>
      </p:sp>
      <p:pic>
        <p:nvPicPr>
          <p:cNvPr id="58372" name="Picture 4"/>
          <p:cNvPicPr>
            <a:picLocks noChangeAspect="1" noChangeArrowheads="1"/>
          </p:cNvPicPr>
          <p:nvPr/>
        </p:nvPicPr>
        <p:blipFill>
          <a:blip r:embed="rId4" cstate="print"/>
          <a:srcRect/>
          <a:stretch>
            <a:fillRect/>
          </a:stretch>
        </p:blipFill>
        <p:spPr bwMode="auto">
          <a:xfrm>
            <a:off x="228601" y="6396516"/>
            <a:ext cx="1371600" cy="328134"/>
          </a:xfrm>
          <a:prstGeom prst="rect">
            <a:avLst/>
          </a:prstGeom>
          <a:noFill/>
          <a:ln w="9525">
            <a:noFill/>
            <a:miter lim="800000"/>
            <a:headEnd/>
            <a:tailEnd/>
          </a:ln>
        </p:spPr>
      </p:pic>
      <p:pic>
        <p:nvPicPr>
          <p:cNvPr id="13" name="Picture 2" descr="Y:\public_html\commoncore\az_cc_logo.png"/>
          <p:cNvPicPr>
            <a:picLocks noChangeAspect="1" noChangeArrowheads="1"/>
          </p:cNvPicPr>
          <p:nvPr/>
        </p:nvPicPr>
        <p:blipFill>
          <a:blip r:embed="rId5" cstate="print"/>
          <a:srcRect/>
          <a:stretch>
            <a:fillRect/>
          </a:stretch>
        </p:blipFill>
        <p:spPr bwMode="auto">
          <a:xfrm>
            <a:off x="5867400" y="6248399"/>
            <a:ext cx="3135218" cy="433705"/>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914400"/>
          </a:xfrm>
        </p:spPr>
        <p:txBody>
          <a:bodyPr>
            <a:normAutofit fontScale="90000"/>
          </a:bodyPr>
          <a:lstStyle/>
          <a:p>
            <a:pPr algn="ctr"/>
            <a:r>
              <a:rPr lang="en-US" sz="2200" dirty="0" smtClean="0"/>
              <a:t>Personal Identifiable Information (PII) </a:t>
            </a:r>
            <a:r>
              <a:rPr lang="en-US" sz="2200" u="sng" dirty="0" smtClean="0"/>
              <a:t>is</a:t>
            </a:r>
            <a:r>
              <a:rPr lang="en-US" sz="2200" dirty="0" smtClean="0"/>
              <a:t> being shared with </a:t>
            </a:r>
            <a:br>
              <a:rPr lang="en-US" sz="2200" dirty="0" smtClean="0"/>
            </a:br>
            <a:r>
              <a:rPr lang="en-US" sz="2200" dirty="0" smtClean="0"/>
              <a:t>“outside entities”- Statewide Longitudinal Data Systems (SLDS) </a:t>
            </a:r>
            <a:r>
              <a:rPr lang="en-US" sz="2000" dirty="0" smtClean="0"/>
              <a:t/>
            </a:r>
            <a:br>
              <a:rPr lang="en-US" sz="2000" dirty="0" smtClean="0"/>
            </a:br>
            <a:endParaRPr lang="en-US" sz="2000" dirty="0"/>
          </a:p>
        </p:txBody>
      </p:sp>
      <p:pic>
        <p:nvPicPr>
          <p:cNvPr id="13"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62466" name="Picture 2"/>
          <p:cNvPicPr>
            <a:picLocks noChangeAspect="1" noChangeArrowheads="1"/>
          </p:cNvPicPr>
          <p:nvPr/>
        </p:nvPicPr>
        <p:blipFill>
          <a:blip r:embed="rId4" cstate="print"/>
          <a:srcRect/>
          <a:stretch>
            <a:fillRect/>
          </a:stretch>
        </p:blipFill>
        <p:spPr bwMode="auto">
          <a:xfrm>
            <a:off x="152401" y="6372225"/>
            <a:ext cx="1536140" cy="333375"/>
          </a:xfrm>
          <a:prstGeom prst="rect">
            <a:avLst/>
          </a:prstGeom>
          <a:noFill/>
          <a:ln w="9525">
            <a:noFill/>
            <a:miter lim="800000"/>
            <a:headEnd/>
            <a:tailEnd/>
          </a:ln>
        </p:spPr>
      </p:pic>
      <p:pic>
        <p:nvPicPr>
          <p:cNvPr id="62467" name="Picture 3"/>
          <p:cNvPicPr>
            <a:picLocks noGrp="1" noChangeAspect="1" noChangeArrowheads="1"/>
          </p:cNvPicPr>
          <p:nvPr>
            <p:ph idx="1"/>
          </p:nvPr>
        </p:nvPicPr>
        <p:blipFill>
          <a:blip r:embed="rId5" cstate="print"/>
          <a:srcRect/>
          <a:stretch>
            <a:fillRect/>
          </a:stretch>
        </p:blipFill>
        <p:spPr bwMode="auto">
          <a:xfrm>
            <a:off x="2133600" y="1066800"/>
            <a:ext cx="5791200" cy="5123679"/>
          </a:xfrm>
          <a:prstGeom prst="rect">
            <a:avLst/>
          </a:prstGeom>
          <a:noFill/>
          <a:ln w="9525">
            <a:noFill/>
            <a:miter lim="800000"/>
            <a:headEnd/>
            <a:tailEnd/>
          </a:ln>
        </p:spPr>
      </p:pic>
      <p:sp>
        <p:nvSpPr>
          <p:cNvPr id="8" name="TextBox 7"/>
          <p:cNvSpPr txBox="1"/>
          <p:nvPr/>
        </p:nvSpPr>
        <p:spPr>
          <a:xfrm>
            <a:off x="76200" y="3276600"/>
            <a:ext cx="2895600" cy="461665"/>
          </a:xfrm>
          <a:prstGeom prst="rect">
            <a:avLst/>
          </a:prstGeom>
          <a:noFill/>
        </p:spPr>
        <p:txBody>
          <a:bodyPr wrap="square" rtlCol="0">
            <a:spAutoFit/>
          </a:bodyPr>
          <a:lstStyle/>
          <a:p>
            <a:r>
              <a:rPr lang="en-US" sz="1200" dirty="0" smtClean="0"/>
              <a:t>https://nces.ed.gov/programs/slds/state.asp?stateabbr=AZ</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SLDS_2015_application.png"/>
          <p:cNvPicPr>
            <a:picLocks noGrp="1" noChangeAspect="1"/>
          </p:cNvPicPr>
          <p:nvPr>
            <p:ph idx="1"/>
          </p:nvPr>
        </p:nvPicPr>
        <p:blipFill>
          <a:blip r:embed="rId3" cstate="print"/>
          <a:stretch>
            <a:fillRect/>
          </a:stretch>
        </p:blipFill>
        <p:spPr>
          <a:xfrm>
            <a:off x="1600200" y="1066800"/>
            <a:ext cx="6400800" cy="5073805"/>
          </a:xfrm>
        </p:spPr>
      </p:pic>
      <p:sp>
        <p:nvSpPr>
          <p:cNvPr id="3" name="Title 2"/>
          <p:cNvSpPr>
            <a:spLocks noGrp="1"/>
          </p:cNvSpPr>
          <p:nvPr>
            <p:ph type="title"/>
          </p:nvPr>
        </p:nvSpPr>
        <p:spPr>
          <a:xfrm>
            <a:off x="457200" y="152400"/>
            <a:ext cx="8229600" cy="914400"/>
          </a:xfrm>
        </p:spPr>
        <p:txBody>
          <a:bodyPr>
            <a:normAutofit fontScale="90000"/>
          </a:bodyPr>
          <a:lstStyle/>
          <a:p>
            <a:pPr algn="ctr"/>
            <a:r>
              <a:rPr lang="en-US" sz="2200" dirty="0" smtClean="0"/>
              <a:t>Statewide Longitudinal Data Systems (SLDS) – </a:t>
            </a:r>
            <a:br>
              <a:rPr lang="en-US" sz="2200" dirty="0" smtClean="0"/>
            </a:br>
            <a:r>
              <a:rPr lang="en-US" sz="2200" dirty="0" smtClean="0"/>
              <a:t>Current 2015 Funding Application</a:t>
            </a:r>
            <a:r>
              <a:rPr lang="en-US" sz="2000" dirty="0" smtClean="0"/>
              <a:t/>
            </a:r>
            <a:br>
              <a:rPr lang="en-US" sz="2000" dirty="0" smtClean="0"/>
            </a:br>
            <a:endParaRPr lang="en-US" sz="2000" dirty="0"/>
          </a:p>
        </p:txBody>
      </p:sp>
      <p:pic>
        <p:nvPicPr>
          <p:cNvPr id="13" name="Picture 2" descr="Y:\public_html\commoncore\az_cc_logo.png"/>
          <p:cNvPicPr>
            <a:picLocks noChangeAspect="1" noChangeArrowheads="1"/>
          </p:cNvPicPr>
          <p:nvPr/>
        </p:nvPicPr>
        <p:blipFill>
          <a:blip r:embed="rId4" cstate="print"/>
          <a:srcRect/>
          <a:stretch>
            <a:fillRect/>
          </a:stretch>
        </p:blipFill>
        <p:spPr bwMode="auto">
          <a:xfrm>
            <a:off x="5867400" y="6248399"/>
            <a:ext cx="3135218" cy="433705"/>
          </a:xfrm>
          <a:prstGeom prst="rect">
            <a:avLst/>
          </a:prstGeom>
          <a:noFill/>
        </p:spPr>
      </p:pic>
      <p:pic>
        <p:nvPicPr>
          <p:cNvPr id="62466" name="Picture 2"/>
          <p:cNvPicPr>
            <a:picLocks noChangeAspect="1" noChangeArrowheads="1"/>
          </p:cNvPicPr>
          <p:nvPr/>
        </p:nvPicPr>
        <p:blipFill>
          <a:blip r:embed="rId5" cstate="print"/>
          <a:srcRect/>
          <a:stretch>
            <a:fillRect/>
          </a:stretch>
        </p:blipFill>
        <p:spPr bwMode="auto">
          <a:xfrm>
            <a:off x="152401" y="6372225"/>
            <a:ext cx="1536140" cy="333375"/>
          </a:xfrm>
          <a:prstGeom prst="rect">
            <a:avLst/>
          </a:prstGeom>
          <a:noFill/>
          <a:ln w="9525">
            <a:noFill/>
            <a:miter lim="800000"/>
            <a:headEnd/>
            <a:tailEnd/>
          </a:ln>
        </p:spPr>
      </p:pic>
      <p:sp>
        <p:nvSpPr>
          <p:cNvPr id="2050" name="Rectangle 2"/>
          <p:cNvSpPr>
            <a:spLocks noChangeArrowheads="1"/>
          </p:cNvSpPr>
          <p:nvPr/>
        </p:nvSpPr>
        <p:spPr bwMode="auto">
          <a:xfrm>
            <a:off x="3352800" y="1921133"/>
            <a:ext cx="403860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charset="0"/>
                <a:cs typeface="Arial" charset="0"/>
              </a:rPr>
              <a:t>https://nces.ed.gov/programs/slds/grant_information.asp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914400"/>
          </a:xfrm>
        </p:spPr>
        <p:txBody>
          <a:bodyPr>
            <a:normAutofit fontScale="90000"/>
          </a:bodyPr>
          <a:lstStyle/>
          <a:p>
            <a:pPr algn="ctr"/>
            <a:r>
              <a:rPr lang="en-US" sz="2200" dirty="0" smtClean="0"/>
              <a:t>Arizona Dash- “Arizona Education Learning Accountability” System (AELAS) reports SLDS Data</a:t>
            </a:r>
            <a:br>
              <a:rPr lang="en-US" sz="2200" dirty="0" smtClean="0"/>
            </a:br>
            <a:r>
              <a:rPr lang="en-US" sz="1600" dirty="0" smtClean="0"/>
              <a:t>http://www.azed.gov/aelas/az-dash/</a:t>
            </a:r>
            <a:r>
              <a:rPr lang="en-US" sz="2000" dirty="0" smtClean="0"/>
              <a:t/>
            </a:r>
            <a:br>
              <a:rPr lang="en-US" sz="2000" dirty="0" smtClean="0"/>
            </a:br>
            <a:endParaRPr lang="en-US" sz="2000" dirty="0"/>
          </a:p>
        </p:txBody>
      </p:sp>
      <p:pic>
        <p:nvPicPr>
          <p:cNvPr id="13" name="Picture 2" descr="Y:\public_html\commoncore\az_cc_logo.png"/>
          <p:cNvPicPr>
            <a:picLocks noChangeAspect="1" noChangeArrowheads="1"/>
          </p:cNvPicPr>
          <p:nvPr/>
        </p:nvPicPr>
        <p:blipFill>
          <a:blip r:embed="rId3" cstate="print"/>
          <a:srcRect/>
          <a:stretch>
            <a:fillRect/>
          </a:stretch>
        </p:blipFill>
        <p:spPr bwMode="auto">
          <a:xfrm>
            <a:off x="5867400" y="6424295"/>
            <a:ext cx="3135218" cy="433705"/>
          </a:xfrm>
          <a:prstGeom prst="rect">
            <a:avLst/>
          </a:prstGeom>
          <a:noFill/>
        </p:spPr>
      </p:pic>
      <p:sp>
        <p:nvSpPr>
          <p:cNvPr id="9" name="TextBox 8"/>
          <p:cNvSpPr txBox="1"/>
          <p:nvPr/>
        </p:nvSpPr>
        <p:spPr>
          <a:xfrm>
            <a:off x="2133600" y="5791200"/>
            <a:ext cx="3962400" cy="338554"/>
          </a:xfrm>
          <a:prstGeom prst="rect">
            <a:avLst/>
          </a:prstGeom>
          <a:noFill/>
        </p:spPr>
        <p:txBody>
          <a:bodyPr wrap="square" rtlCol="0">
            <a:spAutoFit/>
          </a:bodyPr>
          <a:lstStyle/>
          <a:p>
            <a:r>
              <a:rPr lang="en-US" sz="800" dirty="0" smtClean="0"/>
              <a:t>http://www.azed.gov/information-technology/files/2012/04/ade-it-presentation-to-k12-cio_cto-confernce.pdf</a:t>
            </a:r>
            <a:endParaRPr lang="en-US" sz="800" dirty="0"/>
          </a:p>
        </p:txBody>
      </p:sp>
      <p:pic>
        <p:nvPicPr>
          <p:cNvPr id="2052" name="Picture 4"/>
          <p:cNvPicPr>
            <a:picLocks noChangeAspect="1" noChangeArrowheads="1"/>
          </p:cNvPicPr>
          <p:nvPr/>
        </p:nvPicPr>
        <p:blipFill>
          <a:blip r:embed="rId4" cstate="print"/>
          <a:srcRect/>
          <a:stretch>
            <a:fillRect/>
          </a:stretch>
        </p:blipFill>
        <p:spPr bwMode="auto">
          <a:xfrm>
            <a:off x="6705600" y="5791200"/>
            <a:ext cx="2286000" cy="547487"/>
          </a:xfrm>
          <a:prstGeom prst="rect">
            <a:avLst/>
          </a:prstGeom>
          <a:noFill/>
          <a:ln w="9525">
            <a:noFill/>
            <a:miter lim="800000"/>
            <a:headEnd/>
            <a:tailEnd/>
          </a:ln>
        </p:spPr>
      </p:pic>
      <p:pic>
        <p:nvPicPr>
          <p:cNvPr id="2053" name="Picture 5"/>
          <p:cNvPicPr>
            <a:picLocks noChangeAspect="1" noChangeArrowheads="1"/>
          </p:cNvPicPr>
          <p:nvPr/>
        </p:nvPicPr>
        <p:blipFill>
          <a:blip r:embed="rId5" cstate="print"/>
          <a:srcRect/>
          <a:stretch>
            <a:fillRect/>
          </a:stretch>
        </p:blipFill>
        <p:spPr bwMode="auto">
          <a:xfrm>
            <a:off x="76200" y="6347222"/>
            <a:ext cx="1524000" cy="452437"/>
          </a:xfrm>
          <a:prstGeom prst="rect">
            <a:avLst/>
          </a:prstGeom>
          <a:noFill/>
          <a:ln w="9525">
            <a:noFill/>
            <a:miter lim="800000"/>
            <a:headEnd/>
            <a:tailEnd/>
          </a:ln>
        </p:spPr>
      </p:pic>
      <p:pic>
        <p:nvPicPr>
          <p:cNvPr id="2055" name="Picture 7"/>
          <p:cNvPicPr>
            <a:picLocks noGrp="1" noChangeAspect="1" noChangeArrowheads="1"/>
          </p:cNvPicPr>
          <p:nvPr>
            <p:ph idx="1"/>
          </p:nvPr>
        </p:nvPicPr>
        <p:blipFill>
          <a:blip r:embed="rId6" cstate="print"/>
          <a:srcRect/>
          <a:stretch>
            <a:fillRect/>
          </a:stretch>
        </p:blipFill>
        <p:spPr bwMode="auto">
          <a:xfrm>
            <a:off x="1447800" y="1219200"/>
            <a:ext cx="6102708" cy="4525962"/>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914400"/>
          </a:xfrm>
        </p:spPr>
        <p:txBody>
          <a:bodyPr>
            <a:normAutofit fontScale="90000"/>
          </a:bodyPr>
          <a:lstStyle/>
          <a:p>
            <a:pPr algn="ctr"/>
            <a:r>
              <a:rPr lang="en-US" sz="2200" dirty="0" smtClean="0"/>
              <a:t>Arizona Dash- “Arizona Education Learning Accountability” System (AELAS) reports SLDS Data (cont…)</a:t>
            </a:r>
            <a:br>
              <a:rPr lang="en-US" sz="2200" dirty="0" smtClean="0"/>
            </a:br>
            <a:r>
              <a:rPr lang="en-US" sz="1600" dirty="0" smtClean="0"/>
              <a:t>http://www.azed.gov/aelas/az-dash/</a:t>
            </a:r>
            <a:r>
              <a:rPr lang="en-US" sz="2000" dirty="0" smtClean="0"/>
              <a:t/>
            </a:r>
            <a:br>
              <a:rPr lang="en-US" sz="2000" dirty="0" smtClean="0"/>
            </a:br>
            <a:endParaRPr lang="en-US" sz="2000" dirty="0"/>
          </a:p>
        </p:txBody>
      </p:sp>
      <p:pic>
        <p:nvPicPr>
          <p:cNvPr id="13" name="Picture 2" descr="Y:\public_html\commoncore\az_cc_logo.png"/>
          <p:cNvPicPr>
            <a:picLocks noChangeAspect="1" noChangeArrowheads="1"/>
          </p:cNvPicPr>
          <p:nvPr/>
        </p:nvPicPr>
        <p:blipFill>
          <a:blip r:embed="rId3" cstate="print"/>
          <a:srcRect/>
          <a:stretch>
            <a:fillRect/>
          </a:stretch>
        </p:blipFill>
        <p:spPr bwMode="auto">
          <a:xfrm>
            <a:off x="5867400" y="6424295"/>
            <a:ext cx="3135218" cy="433705"/>
          </a:xfrm>
          <a:prstGeom prst="rect">
            <a:avLst/>
          </a:prstGeom>
          <a:noFill/>
        </p:spPr>
      </p:pic>
      <p:sp>
        <p:nvSpPr>
          <p:cNvPr id="9" name="TextBox 8"/>
          <p:cNvSpPr txBox="1"/>
          <p:nvPr/>
        </p:nvSpPr>
        <p:spPr>
          <a:xfrm>
            <a:off x="2133600" y="5791200"/>
            <a:ext cx="3962400" cy="338554"/>
          </a:xfrm>
          <a:prstGeom prst="rect">
            <a:avLst/>
          </a:prstGeom>
          <a:noFill/>
        </p:spPr>
        <p:txBody>
          <a:bodyPr wrap="square" rtlCol="0">
            <a:spAutoFit/>
          </a:bodyPr>
          <a:lstStyle/>
          <a:p>
            <a:r>
              <a:rPr lang="en-US" sz="800" dirty="0" smtClean="0"/>
              <a:t>http://www.azed.gov/information-technology/files/2012/04/ade-it-presentation-to-k12-cio_cto-confernce.pdf</a:t>
            </a:r>
            <a:endParaRPr lang="en-US" sz="800" dirty="0"/>
          </a:p>
        </p:txBody>
      </p:sp>
      <p:pic>
        <p:nvPicPr>
          <p:cNvPr id="2052" name="Picture 4"/>
          <p:cNvPicPr>
            <a:picLocks noChangeAspect="1" noChangeArrowheads="1"/>
          </p:cNvPicPr>
          <p:nvPr/>
        </p:nvPicPr>
        <p:blipFill>
          <a:blip r:embed="rId4" cstate="print"/>
          <a:srcRect/>
          <a:stretch>
            <a:fillRect/>
          </a:stretch>
        </p:blipFill>
        <p:spPr bwMode="auto">
          <a:xfrm>
            <a:off x="6705600" y="5791200"/>
            <a:ext cx="2286000" cy="547487"/>
          </a:xfrm>
          <a:prstGeom prst="rect">
            <a:avLst/>
          </a:prstGeom>
          <a:noFill/>
          <a:ln w="9525">
            <a:noFill/>
            <a:miter lim="800000"/>
            <a:headEnd/>
            <a:tailEnd/>
          </a:ln>
        </p:spPr>
      </p:pic>
      <p:pic>
        <p:nvPicPr>
          <p:cNvPr id="2053" name="Picture 5"/>
          <p:cNvPicPr>
            <a:picLocks noChangeAspect="1" noChangeArrowheads="1"/>
          </p:cNvPicPr>
          <p:nvPr/>
        </p:nvPicPr>
        <p:blipFill>
          <a:blip r:embed="rId5" cstate="print"/>
          <a:srcRect/>
          <a:stretch>
            <a:fillRect/>
          </a:stretch>
        </p:blipFill>
        <p:spPr bwMode="auto">
          <a:xfrm>
            <a:off x="76200" y="6347222"/>
            <a:ext cx="1524000" cy="452437"/>
          </a:xfrm>
          <a:prstGeom prst="rect">
            <a:avLst/>
          </a:prstGeom>
          <a:noFill/>
          <a:ln w="9525">
            <a:noFill/>
            <a:miter lim="800000"/>
            <a:headEnd/>
            <a:tailEnd/>
          </a:ln>
        </p:spPr>
      </p:pic>
      <p:pic>
        <p:nvPicPr>
          <p:cNvPr id="3075" name="Picture 3"/>
          <p:cNvPicPr>
            <a:picLocks noGrp="1" noChangeAspect="1" noChangeArrowheads="1"/>
          </p:cNvPicPr>
          <p:nvPr>
            <p:ph idx="1"/>
          </p:nvPr>
        </p:nvPicPr>
        <p:blipFill>
          <a:blip r:embed="rId6" cstate="print"/>
          <a:srcRect/>
          <a:stretch>
            <a:fillRect/>
          </a:stretch>
        </p:blipFill>
        <p:spPr bwMode="auto">
          <a:xfrm>
            <a:off x="1600200" y="1219200"/>
            <a:ext cx="6032506" cy="4525962"/>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990600"/>
          </a:xfrm>
        </p:spPr>
        <p:txBody>
          <a:bodyPr>
            <a:normAutofit fontScale="90000"/>
          </a:bodyPr>
          <a:lstStyle/>
          <a:p>
            <a:pPr algn="ctr"/>
            <a:r>
              <a:rPr lang="en-US" sz="2200" dirty="0" smtClean="0"/>
              <a:t>Data Quality Governance (DQG) Campaign- </a:t>
            </a:r>
            <a:br>
              <a:rPr lang="en-US" sz="2200" dirty="0" smtClean="0"/>
            </a:br>
            <a:r>
              <a:rPr lang="en-US" sz="2200" dirty="0" smtClean="0"/>
              <a:t>Measures State’s Progress on SLDS Data Reporting</a:t>
            </a:r>
            <a:br>
              <a:rPr lang="en-US" sz="2200" dirty="0" smtClean="0"/>
            </a:br>
            <a:r>
              <a:rPr lang="en-US" sz="2200" dirty="0" smtClean="0"/>
              <a:t> </a:t>
            </a:r>
            <a:r>
              <a:rPr lang="en-US" sz="1300" dirty="0" smtClean="0"/>
              <a:t>http://dataqualitycampaign.org/your-states-progress/by-state/overview/ </a:t>
            </a:r>
            <a:r>
              <a:rPr lang="en-US" sz="2000" dirty="0" smtClean="0"/>
              <a:t/>
            </a:r>
            <a:br>
              <a:rPr lang="en-US" sz="2000" dirty="0" smtClean="0"/>
            </a:br>
            <a:endParaRPr lang="en-US" sz="2000" dirty="0"/>
          </a:p>
        </p:txBody>
      </p:sp>
      <p:pic>
        <p:nvPicPr>
          <p:cNvPr id="13"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63490" name="Picture 2"/>
          <p:cNvPicPr>
            <a:picLocks noChangeAspect="1" noChangeArrowheads="1"/>
          </p:cNvPicPr>
          <p:nvPr/>
        </p:nvPicPr>
        <p:blipFill>
          <a:blip r:embed="rId4" cstate="print"/>
          <a:srcRect/>
          <a:stretch>
            <a:fillRect/>
          </a:stretch>
        </p:blipFill>
        <p:spPr bwMode="auto">
          <a:xfrm>
            <a:off x="304799" y="6212958"/>
            <a:ext cx="838201" cy="545805"/>
          </a:xfrm>
          <a:prstGeom prst="rect">
            <a:avLst/>
          </a:prstGeom>
          <a:noFill/>
          <a:ln w="9525">
            <a:noFill/>
            <a:miter lim="800000"/>
            <a:headEnd/>
            <a:tailEnd/>
          </a:ln>
        </p:spPr>
      </p:pic>
      <p:pic>
        <p:nvPicPr>
          <p:cNvPr id="63491" name="Picture 3"/>
          <p:cNvPicPr>
            <a:picLocks noGrp="1" noChangeAspect="1" noChangeArrowheads="1"/>
          </p:cNvPicPr>
          <p:nvPr>
            <p:ph idx="1"/>
          </p:nvPr>
        </p:nvPicPr>
        <p:blipFill>
          <a:blip r:embed="rId5" cstate="print"/>
          <a:srcRect/>
          <a:stretch>
            <a:fillRect/>
          </a:stretch>
        </p:blipFill>
        <p:spPr bwMode="auto">
          <a:xfrm>
            <a:off x="961771" y="1295400"/>
            <a:ext cx="7516774" cy="47117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990600"/>
          </a:xfrm>
        </p:spPr>
        <p:txBody>
          <a:bodyPr>
            <a:normAutofit fontScale="90000"/>
          </a:bodyPr>
          <a:lstStyle/>
          <a:p>
            <a:pPr algn="ctr"/>
            <a:r>
              <a:rPr lang="en-US" sz="2200" dirty="0" smtClean="0"/>
              <a:t>Data Quality Governance (DQC) Campaign- </a:t>
            </a:r>
            <a:br>
              <a:rPr lang="en-US" sz="2200" dirty="0" smtClean="0"/>
            </a:br>
            <a:r>
              <a:rPr lang="en-US" sz="2200" dirty="0" smtClean="0"/>
              <a:t>Arizona’s Progress on SLDS Data Reporting</a:t>
            </a:r>
            <a:br>
              <a:rPr lang="en-US" sz="2200" dirty="0" smtClean="0"/>
            </a:br>
            <a:r>
              <a:rPr lang="en-US" sz="2200" dirty="0" smtClean="0"/>
              <a:t> </a:t>
            </a:r>
            <a:r>
              <a:rPr lang="en-US" sz="1300" dirty="0" smtClean="0"/>
              <a:t>http://dataqualitycampaign.org/files/pdf/stateprofiles/AZ.pdf </a:t>
            </a:r>
            <a:r>
              <a:rPr lang="en-US" sz="2000" dirty="0" smtClean="0"/>
              <a:t/>
            </a:r>
            <a:br>
              <a:rPr lang="en-US" sz="2000" dirty="0" smtClean="0"/>
            </a:br>
            <a:endParaRPr lang="en-US" sz="2000" dirty="0"/>
          </a:p>
        </p:txBody>
      </p:sp>
      <p:pic>
        <p:nvPicPr>
          <p:cNvPr id="13"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63490" name="Picture 2"/>
          <p:cNvPicPr>
            <a:picLocks noChangeAspect="1" noChangeArrowheads="1"/>
          </p:cNvPicPr>
          <p:nvPr/>
        </p:nvPicPr>
        <p:blipFill>
          <a:blip r:embed="rId4" cstate="print"/>
          <a:srcRect/>
          <a:stretch>
            <a:fillRect/>
          </a:stretch>
        </p:blipFill>
        <p:spPr bwMode="auto">
          <a:xfrm>
            <a:off x="304799" y="6212958"/>
            <a:ext cx="838201" cy="545805"/>
          </a:xfrm>
          <a:prstGeom prst="rect">
            <a:avLst/>
          </a:prstGeom>
          <a:noFill/>
          <a:ln w="9525">
            <a:noFill/>
            <a:miter lim="800000"/>
            <a:headEnd/>
            <a:tailEnd/>
          </a:ln>
        </p:spPr>
      </p:pic>
      <p:pic>
        <p:nvPicPr>
          <p:cNvPr id="64514" name="Picture 2"/>
          <p:cNvPicPr>
            <a:picLocks noGrp="1" noChangeAspect="1" noChangeArrowheads="1"/>
          </p:cNvPicPr>
          <p:nvPr>
            <p:ph idx="1"/>
          </p:nvPr>
        </p:nvPicPr>
        <p:blipFill>
          <a:blip r:embed="rId5" cstate="print"/>
          <a:srcRect/>
          <a:stretch>
            <a:fillRect/>
          </a:stretch>
        </p:blipFill>
        <p:spPr bwMode="auto">
          <a:xfrm>
            <a:off x="609600" y="1295400"/>
            <a:ext cx="4075117" cy="4525962"/>
          </a:xfrm>
          <a:prstGeom prst="rect">
            <a:avLst/>
          </a:prstGeom>
          <a:noFill/>
          <a:ln w="9525">
            <a:noFill/>
            <a:miter lim="800000"/>
            <a:headEnd/>
            <a:tailEnd/>
          </a:ln>
        </p:spPr>
      </p:pic>
      <p:pic>
        <p:nvPicPr>
          <p:cNvPr id="64515" name="Picture 3"/>
          <p:cNvPicPr>
            <a:picLocks noChangeAspect="1" noChangeArrowheads="1"/>
          </p:cNvPicPr>
          <p:nvPr/>
        </p:nvPicPr>
        <p:blipFill>
          <a:blip r:embed="rId6" cstate="print"/>
          <a:srcRect/>
          <a:stretch>
            <a:fillRect/>
          </a:stretch>
        </p:blipFill>
        <p:spPr bwMode="auto">
          <a:xfrm>
            <a:off x="4876800" y="1295400"/>
            <a:ext cx="4094085" cy="881061"/>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990600"/>
          </a:xfrm>
        </p:spPr>
        <p:txBody>
          <a:bodyPr>
            <a:normAutofit fontScale="90000"/>
          </a:bodyPr>
          <a:lstStyle/>
          <a:p>
            <a:pPr algn="ctr"/>
            <a:r>
              <a:rPr lang="en-US" sz="2200" dirty="0" smtClean="0"/>
              <a:t>Data Quality Governance (DQC) Campaign- </a:t>
            </a:r>
            <a:br>
              <a:rPr lang="en-US" sz="2200" dirty="0" smtClean="0"/>
            </a:br>
            <a:r>
              <a:rPr lang="en-US" sz="2200" dirty="0" smtClean="0"/>
              <a:t>Arizona’s Progress on SLDS Data Reporting (cont..)</a:t>
            </a:r>
            <a:br>
              <a:rPr lang="en-US" sz="2200" dirty="0" smtClean="0"/>
            </a:br>
            <a:r>
              <a:rPr lang="en-US" sz="2200" dirty="0" smtClean="0"/>
              <a:t> </a:t>
            </a:r>
            <a:r>
              <a:rPr lang="en-US" sz="1300" dirty="0" smtClean="0"/>
              <a:t>http://dataqualitycampaign.org/files/pdf/stateprofiles/AZ.pdf </a:t>
            </a:r>
            <a:r>
              <a:rPr lang="en-US" sz="2000" dirty="0" smtClean="0"/>
              <a:t/>
            </a:r>
            <a:br>
              <a:rPr lang="en-US" sz="2000" dirty="0" smtClean="0"/>
            </a:br>
            <a:endParaRPr lang="en-US" sz="2000" dirty="0"/>
          </a:p>
        </p:txBody>
      </p:sp>
      <p:pic>
        <p:nvPicPr>
          <p:cNvPr id="13"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63490" name="Picture 2"/>
          <p:cNvPicPr>
            <a:picLocks noChangeAspect="1" noChangeArrowheads="1"/>
          </p:cNvPicPr>
          <p:nvPr/>
        </p:nvPicPr>
        <p:blipFill>
          <a:blip r:embed="rId4" cstate="print"/>
          <a:srcRect/>
          <a:stretch>
            <a:fillRect/>
          </a:stretch>
        </p:blipFill>
        <p:spPr bwMode="auto">
          <a:xfrm>
            <a:off x="304799" y="6212958"/>
            <a:ext cx="838201" cy="545805"/>
          </a:xfrm>
          <a:prstGeom prst="rect">
            <a:avLst/>
          </a:prstGeom>
          <a:noFill/>
          <a:ln w="9525">
            <a:noFill/>
            <a:miter lim="800000"/>
            <a:headEnd/>
            <a:tailEnd/>
          </a:ln>
        </p:spPr>
      </p:pic>
      <p:pic>
        <p:nvPicPr>
          <p:cNvPr id="65538" name="Picture 2"/>
          <p:cNvPicPr>
            <a:picLocks noGrp="1" noChangeAspect="1" noChangeArrowheads="1"/>
          </p:cNvPicPr>
          <p:nvPr>
            <p:ph idx="1"/>
          </p:nvPr>
        </p:nvPicPr>
        <p:blipFill>
          <a:blip r:embed="rId5" cstate="print"/>
          <a:srcRect/>
          <a:stretch>
            <a:fillRect/>
          </a:stretch>
        </p:blipFill>
        <p:spPr bwMode="auto">
          <a:xfrm>
            <a:off x="2362200" y="1092699"/>
            <a:ext cx="4419600" cy="5170676"/>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229600" cy="5029200"/>
          </a:xfrm>
        </p:spPr>
        <p:txBody>
          <a:bodyPr>
            <a:normAutofit fontScale="77500" lnSpcReduction="20000"/>
          </a:bodyPr>
          <a:lstStyle/>
          <a:p>
            <a:pPr marL="624078" indent="-514350">
              <a:buAutoNum type="arabicPeriod"/>
            </a:pPr>
            <a:r>
              <a:rPr lang="en-US" sz="1400" b="1" dirty="0" smtClean="0"/>
              <a:t>HR5 denigrates parental rights and seizes state sovereignty.</a:t>
            </a:r>
          </a:p>
          <a:p>
            <a:pPr lvl="2"/>
            <a:r>
              <a:rPr lang="en-US" sz="1100" dirty="0" smtClean="0"/>
              <a:t>No program shall “operate within a State, unless the legislature of that State shall have . . . waived the State’s rights and authorities to act inconsistently with any requirement that </a:t>
            </a:r>
            <a:r>
              <a:rPr lang="en-US" sz="1100" b="1" dirty="0" smtClean="0"/>
              <a:t>might be imposed</a:t>
            </a:r>
            <a:r>
              <a:rPr lang="en-US" sz="1100" dirty="0" smtClean="0"/>
              <a:t> by the Secretary as a condition of receiving that assistance.” (Sec. 6561) (emphasis added).</a:t>
            </a:r>
          </a:p>
          <a:p>
            <a:pPr lvl="2"/>
            <a:r>
              <a:rPr lang="en-US" sz="1100" dirty="0" smtClean="0"/>
              <a:t>Federal requirements will </a:t>
            </a:r>
            <a:r>
              <a:rPr lang="en-US" sz="1100" b="1" dirty="0" smtClean="0"/>
              <a:t>trump </a:t>
            </a:r>
            <a:r>
              <a:rPr lang="en-US" sz="1100" dirty="0" smtClean="0"/>
              <a:t>the rights “reserved to the States and individual Americans by the United States Constitution” to lead in the education of their child. (Sec. 6564)</a:t>
            </a:r>
          </a:p>
          <a:p>
            <a:pPr lvl="2"/>
            <a:r>
              <a:rPr lang="en-US" sz="1100" dirty="0" smtClean="0"/>
              <a:t>Requires states to change laws and regulations to “conform” to HR5. (Sec. 1403)</a:t>
            </a:r>
          </a:p>
          <a:p>
            <a:pPr lvl="2"/>
            <a:r>
              <a:rPr lang="en-US" sz="1100" dirty="0" smtClean="0"/>
              <a:t>Alters the governance structures of states by requiring them to form “Committees of Practitioners” to whom the state must submit rules and regulations. (Sec. 1403)</a:t>
            </a:r>
            <a:endParaRPr lang="en-US" sz="1000" b="1" dirty="0" smtClean="0"/>
          </a:p>
          <a:p>
            <a:pPr marL="624078" indent="-514350">
              <a:buAutoNum type="arabicPeriod"/>
            </a:pPr>
            <a:r>
              <a:rPr lang="en-US" sz="1400" b="1" dirty="0" smtClean="0"/>
              <a:t>HR5 does nothing to relieve children from “No-Child-Left-Behind’s (NCLB’s) oppressive testing requirements.</a:t>
            </a:r>
          </a:p>
          <a:p>
            <a:pPr marL="624078" indent="-514350">
              <a:buAutoNum type="arabicPeriod"/>
            </a:pPr>
            <a:r>
              <a:rPr lang="en-US" sz="1400" b="1" dirty="0" smtClean="0"/>
              <a:t>Feds will effectively direct state education policy through enhanced continuation of heavy-handed NCLB policies.</a:t>
            </a:r>
          </a:p>
          <a:p>
            <a:pPr marL="946404" lvl="2" indent="-342900"/>
            <a:r>
              <a:rPr lang="en-US" sz="1000" dirty="0" smtClean="0"/>
              <a:t>Requires states to demonstrate to the federal government that their standards, assessments, and state accountability systems meet the goal of “prepar[ing] all students to graduate high school for postsecondary education or the workforce.” (Sec. 1001)</a:t>
            </a:r>
          </a:p>
          <a:p>
            <a:pPr marL="946404" lvl="2" indent="-342900"/>
            <a:r>
              <a:rPr lang="en-US" sz="1000" dirty="0" smtClean="0"/>
              <a:t>Requires states to submit comprehensive state plans, which the Secretary can disapprove. (Sec. 1111)</a:t>
            </a:r>
          </a:p>
          <a:p>
            <a:pPr marL="946404" lvl="2" indent="-342900"/>
            <a:r>
              <a:rPr lang="en-US" sz="1000" dirty="0" smtClean="0"/>
              <a:t>States had to make the same showing and meet the same definitional goal to receive NCLB waivers and Race to the Top grants.. HR5 allows for a Common Core “rebrand.”  (Sec. 1001) and (Sec. 1111(3)(A))</a:t>
            </a:r>
          </a:p>
          <a:p>
            <a:pPr marL="946404" lvl="2" indent="-342900"/>
            <a:r>
              <a:rPr lang="en-US" sz="1000" dirty="0" smtClean="0"/>
              <a:t>Prohibitions against the Secretary forcing states into adopting Common Core are meaningless.</a:t>
            </a:r>
            <a:endParaRPr lang="en-US" sz="1000" b="1" dirty="0" smtClean="0"/>
          </a:p>
          <a:p>
            <a:pPr marL="624078" indent="-514350">
              <a:buAutoNum type="arabicPeriod"/>
            </a:pPr>
            <a:r>
              <a:rPr lang="en-US" sz="1400" b="1" dirty="0" smtClean="0"/>
              <a:t>Increases federal data collection to control curriculum.</a:t>
            </a:r>
          </a:p>
          <a:p>
            <a:pPr lvl="2"/>
            <a:r>
              <a:rPr lang="en-US" sz="1000" dirty="0" smtClean="0"/>
              <a:t>Empowers the Department of Education to request individual student and teacher data from State and Local Education Agencies.</a:t>
            </a:r>
          </a:p>
          <a:p>
            <a:pPr lvl="2"/>
            <a:r>
              <a:rPr lang="en-US" sz="1000" dirty="0" smtClean="0"/>
              <a:t>Authorizes substantial new funding to use this data to evaluate whether schools are using “effective” instructional methods.  (Sec. 2111(b)(1)(A)) and (Sec. 2132)</a:t>
            </a:r>
          </a:p>
          <a:p>
            <a:pPr marL="452628" indent="-342900">
              <a:buFont typeface="+mj-lt"/>
              <a:buAutoNum type="arabicPeriod"/>
            </a:pPr>
            <a:r>
              <a:rPr lang="en-US" sz="1400" b="1" dirty="0" smtClean="0"/>
              <a:t>Congressman Salmon added an amendment to this bill so parents can “opt out” of federal assessments. </a:t>
            </a:r>
            <a:r>
              <a:rPr lang="en-US" sz="1400" dirty="0" smtClean="0"/>
              <a:t>However, since the language in HR5 only called out "federal assessments," this would only encompass the National Assessment for Educational Progress (NAEP) assessment which is administered by the federal government.  The NAEP has </a:t>
            </a:r>
            <a:r>
              <a:rPr lang="en-US" sz="1400" i="1" dirty="0" smtClean="0"/>
              <a:t>never</a:t>
            </a:r>
            <a:r>
              <a:rPr lang="en-US" sz="1400" dirty="0" smtClean="0"/>
              <a:t> been a mandatory test so opting out of this assessment can already be done!  Opt out language would need to pertain to ALL assessments which are state administered for the purpose of satisfying the federal testing requirements of NCLB/ESEA. This bill does not protect the states from high-stake, statewide assessments (aka </a:t>
            </a:r>
            <a:r>
              <a:rPr lang="en-US" sz="1400" dirty="0" err="1" smtClean="0"/>
              <a:t>AzMERIT</a:t>
            </a:r>
            <a:r>
              <a:rPr lang="en-US" sz="1400" dirty="0" smtClean="0"/>
              <a:t>)!</a:t>
            </a:r>
          </a:p>
          <a:p>
            <a:pPr marL="452628" indent="-342900">
              <a:buFont typeface="+mj-lt"/>
              <a:buAutoNum type="arabicPeriod"/>
            </a:pPr>
            <a:r>
              <a:rPr lang="en-US" sz="1400" b="1" dirty="0" smtClean="0"/>
              <a:t>Current Status of HR5- </a:t>
            </a:r>
            <a:r>
              <a:rPr lang="en-US" sz="1400" dirty="0" smtClean="0">
                <a:solidFill>
                  <a:srgbClr val="0000FF"/>
                </a:solidFill>
              </a:rPr>
              <a:t>Passed through the House on July 8, 2015 with a 218-213 vote with 3 not voting. Contact our Senators today and tell them to VOTE NO on HR5! </a:t>
            </a:r>
            <a:r>
              <a:rPr lang="en-US" sz="1400" dirty="0" smtClean="0"/>
              <a:t>{https://www.govtrack.us/congress/bills/114/hr5}</a:t>
            </a:r>
            <a:endParaRPr lang="en-US" sz="1400" b="1" dirty="0" smtClean="0"/>
          </a:p>
          <a:p>
            <a:pPr marL="624078" indent="-514350">
              <a:buAutoNum type="arabicPeriod"/>
            </a:pPr>
            <a:endParaRPr lang="en-US" dirty="0"/>
          </a:p>
        </p:txBody>
      </p:sp>
      <p:sp>
        <p:nvSpPr>
          <p:cNvPr id="3" name="Title 2"/>
          <p:cNvSpPr>
            <a:spLocks noGrp="1"/>
          </p:cNvSpPr>
          <p:nvPr>
            <p:ph type="title"/>
          </p:nvPr>
        </p:nvSpPr>
        <p:spPr>
          <a:xfrm>
            <a:off x="457200" y="274638"/>
            <a:ext cx="8229600" cy="944562"/>
          </a:xfrm>
        </p:spPr>
        <p:txBody>
          <a:bodyPr>
            <a:normAutofit/>
          </a:bodyPr>
          <a:lstStyle/>
          <a:p>
            <a:pPr algn="ctr"/>
            <a:r>
              <a:rPr lang="en-US" sz="2400" dirty="0" smtClean="0"/>
              <a:t>HR5 (Student Success Act) </a:t>
            </a:r>
            <a:br>
              <a:rPr lang="en-US" sz="2400" dirty="0" smtClean="0"/>
            </a:br>
            <a:r>
              <a:rPr lang="en-US" sz="1300" dirty="0" smtClean="0"/>
              <a:t>https://www.congress.gov/bill/114th-congress/house-bill/5  {656 pages} </a:t>
            </a:r>
            <a:endParaRPr lang="en-US" sz="1300" dirty="0"/>
          </a:p>
        </p:txBody>
      </p:sp>
      <p:pic>
        <p:nvPicPr>
          <p:cNvPr id="68610" name="Picture 2"/>
          <p:cNvPicPr>
            <a:picLocks noChangeAspect="1" noChangeArrowheads="1"/>
          </p:cNvPicPr>
          <p:nvPr/>
        </p:nvPicPr>
        <p:blipFill>
          <a:blip r:embed="rId3" cstate="print"/>
          <a:srcRect/>
          <a:stretch>
            <a:fillRect/>
          </a:stretch>
        </p:blipFill>
        <p:spPr bwMode="auto">
          <a:xfrm>
            <a:off x="76201" y="6477000"/>
            <a:ext cx="1806720" cy="247650"/>
          </a:xfrm>
          <a:prstGeom prst="rect">
            <a:avLst/>
          </a:prstGeom>
          <a:noFill/>
          <a:ln w="9525">
            <a:noFill/>
            <a:miter lim="800000"/>
            <a:headEnd/>
            <a:tailEnd/>
          </a:ln>
        </p:spPr>
      </p:pic>
      <p:sp>
        <p:nvSpPr>
          <p:cNvPr id="5" name="Rectangle 4"/>
          <p:cNvSpPr/>
          <p:nvPr/>
        </p:nvSpPr>
        <p:spPr>
          <a:xfrm>
            <a:off x="4114800" y="6172200"/>
            <a:ext cx="5029200" cy="954107"/>
          </a:xfrm>
          <a:prstGeom prst="rect">
            <a:avLst/>
          </a:prstGeom>
        </p:spPr>
        <p:txBody>
          <a:bodyPr wrap="square">
            <a:spAutoFit/>
          </a:bodyPr>
          <a:lstStyle/>
          <a:p>
            <a:r>
              <a:rPr lang="en-US" sz="900" dirty="0" smtClean="0">
                <a:solidFill>
                  <a:srgbClr val="0000FF"/>
                </a:solidFill>
              </a:rPr>
              <a:t>http://truthinamericaneducation.com/common-core-assessments/action-alert-stop-the-student-success-act-hr-5/</a:t>
            </a:r>
          </a:p>
          <a:p>
            <a:r>
              <a:rPr lang="en-US" sz="900" dirty="0" smtClean="0">
                <a:solidFill>
                  <a:srgbClr val="0000FF"/>
                </a:solidFill>
              </a:rPr>
              <a:t>https://parentsagainstthecommoncore.com/action-alert-stop-the-student-success-act-hr-5/</a:t>
            </a:r>
          </a:p>
          <a:p>
            <a:endParaRPr lang="en-US" sz="1000" dirty="0" smtClean="0"/>
          </a:p>
          <a:p>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864291"/>
          </a:xfrm>
        </p:spPr>
        <p:txBody>
          <a:bodyPr>
            <a:normAutofit fontScale="85000" lnSpcReduction="20000"/>
          </a:bodyPr>
          <a:lstStyle/>
          <a:p>
            <a:pPr marL="624078" indent="-514350">
              <a:buAutoNum type="arabicPeriod"/>
            </a:pPr>
            <a:r>
              <a:rPr lang="en-US" sz="1400" b="1" dirty="0" smtClean="0"/>
              <a:t>ECAA removes the requirements for Adequate Yearly Progress (AYP) and specific sanctions for low-performing schools.</a:t>
            </a:r>
          </a:p>
          <a:p>
            <a:pPr marL="624078" indent="-514350">
              <a:buAutoNum type="arabicPeriod"/>
            </a:pPr>
            <a:r>
              <a:rPr lang="en-US" sz="1400" b="1" dirty="0" smtClean="0"/>
              <a:t>Participation in federal programs under NCLB and the proposed ECAA requires that </a:t>
            </a:r>
            <a:r>
              <a:rPr lang="en-US" sz="1400" b="1" i="1" dirty="0" smtClean="0"/>
              <a:t>each state </a:t>
            </a:r>
            <a:r>
              <a:rPr lang="en-US" sz="1400" b="1" dirty="0" smtClean="0"/>
              <a:t>submit an application, or “state plan,” to the U.S. Department of Education (USED).</a:t>
            </a:r>
          </a:p>
          <a:p>
            <a:pPr marL="1117854" lvl="2" indent="-514350"/>
            <a:r>
              <a:rPr lang="en-US" sz="1000" dirty="0" smtClean="0"/>
              <a:t>The state must demonstrate how its education system — including standards, assessments, accountability, and other components — will comply with the conditions of the legislation. If the Secretary of Education determines that a state plan </a:t>
            </a:r>
            <a:r>
              <a:rPr lang="en-US" sz="1000" i="1" dirty="0" smtClean="0"/>
              <a:t>fails</a:t>
            </a:r>
            <a:r>
              <a:rPr lang="en-US" sz="1000" dirty="0" smtClean="0"/>
              <a:t> to meet all those requirements, and if the state </a:t>
            </a:r>
            <a:r>
              <a:rPr lang="en-US" sz="1000" i="1" dirty="0" smtClean="0"/>
              <a:t>refuses</a:t>
            </a:r>
            <a:r>
              <a:rPr lang="en-US" sz="1000" dirty="0" smtClean="0"/>
              <a:t> to make the recommended changes, the Secretary has the authority to disqualify the state.</a:t>
            </a:r>
          </a:p>
          <a:p>
            <a:pPr marL="1117854" lvl="2" indent="-514350"/>
            <a:r>
              <a:rPr lang="en-US" sz="1000" dirty="0" smtClean="0"/>
              <a:t>Under Sec.1111(a)(4), a state plan can be disqualified “[i]f the Secretary determines that a State plan does not meet the requirements of this subsection or subsection (b) or (c),” which includes standards, assessments and state accountability systems.</a:t>
            </a:r>
          </a:p>
          <a:p>
            <a:pPr marL="1117854" lvl="2" indent="-514350"/>
            <a:r>
              <a:rPr lang="en-US" sz="1000" dirty="0" smtClean="0"/>
              <a:t>If a state can’t “demonstrate” to the Secretary’s satisfaction how the standards submitted in its application align to public university entrance requirements, career and technical education (CTE) standards, and the early-learning guidelines of the Child Care Development Block Grant (CCD), the Secretary may demand changes to the standards.  And states have little, if any, direct control over the standards required under these three areas:</a:t>
            </a:r>
          </a:p>
          <a:p>
            <a:pPr marL="1629918" lvl="4" indent="-514350">
              <a:buFont typeface="Wingdings" pitchFamily="2" charset="2"/>
              <a:buChar char="Ø"/>
            </a:pPr>
            <a:r>
              <a:rPr lang="en-US" sz="700" dirty="0" smtClean="0"/>
              <a:t>“ECCA: (D) ALIGNMENT.—Each State shall demonstrate that the challenging State academic standards are aligned with—“(i) entrance requirements, without the need for academic remediation, for the system of public higher education in the State; (ii) relevant State career and technical education standards; and (iii) relevant State early learning guidelines, as required under section 658E(c)(2)(T) of the Child Care and Development Block Grant Act of 1990 (</a:t>
            </a:r>
            <a:r>
              <a:rPr lang="en-US" sz="700" dirty="0" smtClean="0">
                <a:hlinkClick r:id="rId3"/>
              </a:rPr>
              <a:t>42 U.S.C. 9858c(c)(2)(T)</a:t>
            </a:r>
            <a:r>
              <a:rPr lang="en-US" sz="700" dirty="0" smtClean="0"/>
              <a:t>)”</a:t>
            </a:r>
          </a:p>
          <a:p>
            <a:pPr marL="1629918" lvl="4" indent="-514350">
              <a:buFont typeface="Wingdings" pitchFamily="2" charset="2"/>
              <a:buChar char="Ø"/>
            </a:pPr>
            <a:r>
              <a:rPr lang="en-US" sz="800" dirty="0" smtClean="0"/>
              <a:t>Consider the first alignment criterion: (i) entrance requirements, without the need for academic remediation, for any public institution of higher education in the state. </a:t>
            </a:r>
            <a:r>
              <a:rPr lang="en-US" sz="800" dirty="0" smtClean="0">
                <a:solidFill>
                  <a:srgbClr val="FF0000"/>
                </a:solidFill>
              </a:rPr>
              <a:t>This requirement may in fact ensure that the states will continue to use the Common Core standards.</a:t>
            </a:r>
          </a:p>
          <a:p>
            <a:pPr marL="624078" indent="-514350">
              <a:buFont typeface="+mj-lt"/>
              <a:buAutoNum type="arabicPeriod"/>
            </a:pPr>
            <a:r>
              <a:rPr lang="en-US" sz="1400" b="1" dirty="0" smtClean="0"/>
              <a:t>The ECAA also </a:t>
            </a:r>
            <a:r>
              <a:rPr lang="en-US" sz="1400" dirty="0" smtClean="0">
                <a:solidFill>
                  <a:srgbClr val="FF0000"/>
                </a:solidFill>
              </a:rPr>
              <a:t>diminishes state autonomy over education by requiring increased consultation and coordination with stakeholders</a:t>
            </a:r>
            <a:r>
              <a:rPr lang="en-US" sz="1400" b="1" dirty="0" smtClean="0"/>
              <a:t> in programs established under other federal legislation, such as the Child Care Development Block Grants administered through the Department of Health and Human Services. </a:t>
            </a:r>
          </a:p>
          <a:p>
            <a:pPr marL="624078" indent="-514350">
              <a:buFont typeface="+mj-lt"/>
              <a:buAutoNum type="arabicPeriod"/>
            </a:pPr>
            <a:r>
              <a:rPr lang="en-US" sz="1400" dirty="0" smtClean="0">
                <a:solidFill>
                  <a:srgbClr val="FF0000"/>
                </a:solidFill>
              </a:rPr>
              <a:t>The implications for states dealing with these new requirements for standards alignment are troubling. How would a state both align its standards to the requirements of the ECAA, and maintain any meaningful differentiation from other states or discretion over the substance of the standards? </a:t>
            </a:r>
            <a:r>
              <a:rPr lang="en-US" sz="1400" u="sng" dirty="0" smtClean="0">
                <a:solidFill>
                  <a:srgbClr val="FF0000"/>
                </a:solidFill>
              </a:rPr>
              <a:t>ECAA is not about emancipating the states from the control of USED, but rather about incorporating the states’ K-12 systems into the seamless web of federal government services, from cradle through the workforce.</a:t>
            </a:r>
          </a:p>
          <a:p>
            <a:pPr marL="624078" indent="-514350">
              <a:buFont typeface="+mj-lt"/>
              <a:buAutoNum type="arabicPeriod"/>
            </a:pPr>
            <a:r>
              <a:rPr lang="en-US" sz="1400" dirty="0" smtClean="0">
                <a:solidFill>
                  <a:srgbClr val="0000FF"/>
                </a:solidFill>
              </a:rPr>
              <a:t>Current Status of S. 1177- Up for a vote in the Senate this week! Contact our Senators today and tell them to VOTE NO on S. 1177!</a:t>
            </a:r>
            <a:r>
              <a:rPr lang="en-US" sz="1400" dirty="0" smtClean="0"/>
              <a:t> {https://www.govtrack.us/congress/bills/114/s1177}</a:t>
            </a:r>
            <a:endParaRPr lang="en-US" sz="1400" dirty="0">
              <a:solidFill>
                <a:srgbClr val="0000FF"/>
              </a:solidFill>
            </a:endParaRPr>
          </a:p>
        </p:txBody>
      </p:sp>
      <p:sp>
        <p:nvSpPr>
          <p:cNvPr id="3" name="Title 2"/>
          <p:cNvSpPr>
            <a:spLocks noGrp="1"/>
          </p:cNvSpPr>
          <p:nvPr>
            <p:ph type="title"/>
          </p:nvPr>
        </p:nvSpPr>
        <p:spPr>
          <a:xfrm>
            <a:off x="457200" y="152400"/>
            <a:ext cx="8229600" cy="990600"/>
          </a:xfrm>
        </p:spPr>
        <p:txBody>
          <a:bodyPr>
            <a:normAutofit/>
          </a:bodyPr>
          <a:lstStyle/>
          <a:p>
            <a:pPr algn="ctr"/>
            <a:r>
              <a:rPr lang="en-US" sz="2400" dirty="0" smtClean="0"/>
              <a:t>S.1177 (Every Child Achieves Act- ECAA)</a:t>
            </a:r>
            <a:br>
              <a:rPr lang="en-US" sz="2400" dirty="0" smtClean="0"/>
            </a:br>
            <a:r>
              <a:rPr lang="en-US" sz="1300" dirty="0" smtClean="0">
                <a:solidFill>
                  <a:schemeClr val="tx1"/>
                </a:solidFill>
              </a:rPr>
              <a:t> </a:t>
            </a:r>
            <a:r>
              <a:rPr lang="en-US" sz="1300" dirty="0" smtClean="0"/>
              <a:t>http://www.cbo.gov/publication/50172  {792 pages}</a:t>
            </a:r>
            <a:endParaRPr lang="en-US" sz="1300" dirty="0"/>
          </a:p>
        </p:txBody>
      </p:sp>
      <p:pic>
        <p:nvPicPr>
          <p:cNvPr id="68610" name="Picture 2"/>
          <p:cNvPicPr>
            <a:picLocks noChangeAspect="1" noChangeArrowheads="1"/>
          </p:cNvPicPr>
          <p:nvPr/>
        </p:nvPicPr>
        <p:blipFill>
          <a:blip r:embed="rId4" cstate="print"/>
          <a:srcRect/>
          <a:stretch>
            <a:fillRect/>
          </a:stretch>
        </p:blipFill>
        <p:spPr bwMode="auto">
          <a:xfrm>
            <a:off x="76201" y="6477000"/>
            <a:ext cx="1806720" cy="247650"/>
          </a:xfrm>
          <a:prstGeom prst="rect">
            <a:avLst/>
          </a:prstGeom>
          <a:noFill/>
          <a:ln w="9525">
            <a:noFill/>
            <a:miter lim="800000"/>
            <a:headEnd/>
            <a:tailEnd/>
          </a:ln>
        </p:spPr>
      </p:pic>
      <p:sp>
        <p:nvSpPr>
          <p:cNvPr id="5" name="Rectangle 4"/>
          <p:cNvSpPr/>
          <p:nvPr/>
        </p:nvSpPr>
        <p:spPr>
          <a:xfrm>
            <a:off x="4114800" y="6180892"/>
            <a:ext cx="5029200" cy="677108"/>
          </a:xfrm>
          <a:prstGeom prst="rect">
            <a:avLst/>
          </a:prstGeom>
        </p:spPr>
        <p:txBody>
          <a:bodyPr wrap="square">
            <a:spAutoFit/>
          </a:bodyPr>
          <a:lstStyle/>
          <a:p>
            <a:r>
              <a:rPr lang="en-US" sz="900" dirty="0" smtClean="0">
                <a:solidFill>
                  <a:srgbClr val="0000FF"/>
                </a:solidFill>
              </a:rPr>
              <a:t>http://truthinamericaneducation.com/elementary-and-secondary-education-act/the-danger-in-the-details-of-the-every-child-achieves-act-of-2015/</a:t>
            </a:r>
          </a:p>
          <a:p>
            <a:endParaRPr lang="en-US" sz="1000" dirty="0" smtClean="0"/>
          </a:p>
          <a:p>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sz="2400" dirty="0" smtClean="0"/>
              <a:t>Example of National, Socialist Education at its Worst- Nazism!  We can Stop This!</a:t>
            </a:r>
            <a:br>
              <a:rPr lang="en-US" sz="2400" dirty="0" smtClean="0"/>
            </a:br>
            <a:r>
              <a:rPr lang="en-US" sz="1400" dirty="0" smtClean="0"/>
              <a:t>Orlean Kohle, “Common Core- A Trojan Horse for Education Reform.” (California Eagle Forum)</a:t>
            </a:r>
            <a:endParaRPr lang="en-US" sz="1400" dirty="0"/>
          </a:p>
        </p:txBody>
      </p:sp>
      <p:pic>
        <p:nvPicPr>
          <p:cNvPr id="1027" name="Picture 3"/>
          <p:cNvPicPr>
            <a:picLocks noGrp="1" noChangeAspect="1" noChangeArrowheads="1"/>
          </p:cNvPicPr>
          <p:nvPr>
            <p:ph idx="1"/>
          </p:nvPr>
        </p:nvPicPr>
        <p:blipFill>
          <a:blip r:embed="rId3" cstate="print"/>
          <a:srcRect/>
          <a:stretch>
            <a:fillRect/>
          </a:stretch>
        </p:blipFill>
        <p:spPr bwMode="auto">
          <a:xfrm>
            <a:off x="833437" y="1543844"/>
            <a:ext cx="7477125" cy="4400550"/>
          </a:xfrm>
          <a:prstGeom prst="rect">
            <a:avLst/>
          </a:prstGeom>
          <a:noFill/>
          <a:ln w="9525">
            <a:noFill/>
            <a:miter lim="800000"/>
            <a:headEnd/>
            <a:tailEnd/>
          </a:ln>
        </p:spPr>
      </p:pic>
      <p:pic>
        <p:nvPicPr>
          <p:cNvPr id="7" name="Picture 2" descr="Y:\public_html\commoncore\az_cc_logo.png"/>
          <p:cNvPicPr>
            <a:picLocks noChangeAspect="1" noChangeArrowheads="1"/>
          </p:cNvPicPr>
          <p:nvPr/>
        </p:nvPicPr>
        <p:blipFill>
          <a:blip r:embed="rId4" cstate="print"/>
          <a:srcRect/>
          <a:stretch>
            <a:fillRect/>
          </a:stretch>
        </p:blipFill>
        <p:spPr bwMode="auto">
          <a:xfrm>
            <a:off x="5867400" y="6248399"/>
            <a:ext cx="3135218" cy="433705"/>
          </a:xfrm>
          <a:prstGeom prst="rect">
            <a:avLst/>
          </a:prstGeom>
          <a:noFill/>
        </p:spPr>
      </p:pic>
      <p:pic>
        <p:nvPicPr>
          <p:cNvPr id="1029" name="Picture 5" descr="http://www.californiaeagleforum.com/orlean-index.jpg"/>
          <p:cNvPicPr>
            <a:picLocks noChangeAspect="1" noChangeArrowheads="1"/>
          </p:cNvPicPr>
          <p:nvPr/>
        </p:nvPicPr>
        <p:blipFill>
          <a:blip r:embed="rId5" cstate="print"/>
          <a:srcRect/>
          <a:stretch>
            <a:fillRect/>
          </a:stretch>
        </p:blipFill>
        <p:spPr bwMode="auto">
          <a:xfrm>
            <a:off x="152400" y="6172200"/>
            <a:ext cx="518410" cy="540538"/>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990600"/>
            <a:ext cx="8229600" cy="4953000"/>
          </a:xfrm>
        </p:spPr>
        <p:txBody>
          <a:bodyPr>
            <a:noAutofit/>
          </a:bodyPr>
          <a:lstStyle/>
          <a:p>
            <a:r>
              <a:rPr lang="en-US" sz="1400" dirty="0" smtClean="0"/>
              <a:t>Contact your two State Senators- John McCain and Jeff Flake and demand they </a:t>
            </a:r>
            <a:r>
              <a:rPr lang="en-US" sz="1400" dirty="0" smtClean="0">
                <a:solidFill>
                  <a:srgbClr val="0000FF"/>
                </a:solidFill>
              </a:rPr>
              <a:t>VOTE NO on S. 1177!</a:t>
            </a:r>
          </a:p>
          <a:p>
            <a:r>
              <a:rPr lang="en-US" sz="1400" dirty="0" smtClean="0"/>
              <a:t>Contact your one Congressman and demand he/she </a:t>
            </a:r>
            <a:r>
              <a:rPr lang="en-US" sz="1400" dirty="0" smtClean="0">
                <a:solidFill>
                  <a:srgbClr val="0000FF"/>
                </a:solidFill>
              </a:rPr>
              <a:t>VOTES NO on HR5</a:t>
            </a:r>
            <a:r>
              <a:rPr lang="en-US" sz="1400" dirty="0" smtClean="0"/>
              <a:t>! (</a:t>
            </a:r>
            <a:r>
              <a:rPr lang="en-US" sz="1400" dirty="0" smtClean="0">
                <a:solidFill>
                  <a:srgbClr val="0000FF"/>
                </a:solidFill>
              </a:rPr>
              <a:t>Already passed in House on July 8, 2105- contact Senators!</a:t>
            </a:r>
            <a:r>
              <a:rPr lang="en-US" sz="1400" dirty="0" smtClean="0"/>
              <a:t>)</a:t>
            </a:r>
          </a:p>
          <a:p>
            <a:r>
              <a:rPr lang="en-US" sz="1400" dirty="0" smtClean="0"/>
              <a:t>Encourage our AZ Legislature to draft and support legislation that </a:t>
            </a:r>
            <a:r>
              <a:rPr lang="en-US" sz="1400" i="1" dirty="0" smtClean="0"/>
              <a:t>protects</a:t>
            </a:r>
            <a:r>
              <a:rPr lang="en-US" sz="1400" dirty="0" smtClean="0"/>
              <a:t> our student data from being shared with “outside entities.” </a:t>
            </a:r>
            <a:r>
              <a:rPr lang="en-US" sz="1400" dirty="0" smtClean="0">
                <a:solidFill>
                  <a:srgbClr val="0000FF"/>
                </a:solidFill>
              </a:rPr>
              <a:t>Encourage our Arizona Legislature to draft legislation to “Get us Out” of the Statewide Longitudinal Data System (SLDS) and to protect our student data.</a:t>
            </a:r>
          </a:p>
          <a:p>
            <a:r>
              <a:rPr lang="en-US" sz="1400" dirty="0" smtClean="0"/>
              <a:t>Contact Superintendent Diane Douglas and </a:t>
            </a:r>
            <a:r>
              <a:rPr lang="en-US" sz="1400" u="sng" dirty="0" smtClean="0"/>
              <a:t>demand</a:t>
            </a:r>
            <a:r>
              <a:rPr lang="en-US" sz="1400" dirty="0" smtClean="0"/>
              <a:t> that her department not share </a:t>
            </a:r>
            <a:r>
              <a:rPr lang="en-US" sz="1400" i="1" dirty="0" smtClean="0"/>
              <a:t>any</a:t>
            </a:r>
            <a:r>
              <a:rPr lang="en-US" sz="1400" dirty="0" smtClean="0"/>
              <a:t> student data, including aggregated and personal identifiable information (PII) data, with “outside entities” without parental consent!</a:t>
            </a:r>
          </a:p>
          <a:p>
            <a:pPr lvl="1"/>
            <a:r>
              <a:rPr lang="en-US" sz="1400" dirty="0" smtClean="0">
                <a:solidFill>
                  <a:srgbClr val="0000FF"/>
                </a:solidFill>
              </a:rPr>
              <a:t>Contact Superintendent Douglas by e-mail and phone: Diane.Douglas@azed.gov or 602-542-5423.</a:t>
            </a:r>
          </a:p>
          <a:p>
            <a:r>
              <a:rPr lang="en-US" sz="1400" dirty="0" smtClean="0"/>
              <a:t>Fill out “Opt Out” forms for data mining and the </a:t>
            </a:r>
            <a:r>
              <a:rPr lang="en-US" sz="1400" dirty="0" err="1" smtClean="0"/>
              <a:t>AzMERIT</a:t>
            </a:r>
            <a:r>
              <a:rPr lang="en-US" sz="1400" dirty="0" smtClean="0"/>
              <a:t> exam from “OptOutAZ.org”: </a:t>
            </a:r>
            <a:r>
              <a:rPr lang="en-US" sz="1400" dirty="0" smtClean="0">
                <a:solidFill>
                  <a:srgbClr val="0000FF"/>
                </a:solidFill>
              </a:rPr>
              <a:t>http://www.optoutaz.org/print-opt-out-forms/</a:t>
            </a:r>
          </a:p>
          <a:p>
            <a:r>
              <a:rPr lang="en-US" sz="1400" dirty="0" smtClean="0"/>
              <a:t>Join “Arizonans Against Common Core” and “Opt Out AZ” so you can know what other action items to take to “Restore Local Control” by stopping the “Common Core System”= Common Core Standards + </a:t>
            </a:r>
            <a:r>
              <a:rPr lang="en-US" sz="1400" dirty="0" err="1" smtClean="0"/>
              <a:t>AzMERIT</a:t>
            </a:r>
            <a:r>
              <a:rPr lang="en-US" sz="1400" dirty="0" smtClean="0"/>
              <a:t> assessment + Data Mining!: </a:t>
            </a:r>
            <a:r>
              <a:rPr lang="en-US" sz="1400" dirty="0" smtClean="0">
                <a:solidFill>
                  <a:srgbClr val="0000FF"/>
                </a:solidFill>
              </a:rPr>
              <a:t>AzSchoolChoice@cox.net </a:t>
            </a:r>
            <a:r>
              <a:rPr lang="en-US" sz="1400" dirty="0" smtClean="0"/>
              <a:t>and </a:t>
            </a:r>
            <a:r>
              <a:rPr lang="en-US" sz="1400" dirty="0" smtClean="0">
                <a:solidFill>
                  <a:srgbClr val="0000FF"/>
                </a:solidFill>
              </a:rPr>
              <a:t>Gina@OptOutAZ.org</a:t>
            </a:r>
          </a:p>
          <a:p>
            <a:r>
              <a:rPr lang="en-US" sz="1400" dirty="0" smtClean="0"/>
              <a:t>Share this presentation with your communities and your legislators- Available on the website at: </a:t>
            </a:r>
            <a:r>
              <a:rPr lang="en-US" sz="1400" dirty="0" smtClean="0">
                <a:solidFill>
                  <a:srgbClr val="0000FF"/>
                </a:solidFill>
              </a:rPr>
              <a:t>http://arizonansagainstcommoncore.com/news.html</a:t>
            </a:r>
          </a:p>
        </p:txBody>
      </p:sp>
      <p:sp>
        <p:nvSpPr>
          <p:cNvPr id="3" name="Title 2"/>
          <p:cNvSpPr>
            <a:spLocks noGrp="1"/>
          </p:cNvSpPr>
          <p:nvPr>
            <p:ph type="title"/>
          </p:nvPr>
        </p:nvSpPr>
        <p:spPr>
          <a:xfrm>
            <a:off x="457200" y="0"/>
            <a:ext cx="8229600" cy="1143000"/>
          </a:xfrm>
        </p:spPr>
        <p:txBody>
          <a:bodyPr>
            <a:normAutofit/>
          </a:bodyPr>
          <a:lstStyle/>
          <a:p>
            <a:pPr algn="ctr"/>
            <a:r>
              <a:rPr lang="en-US" sz="2400" dirty="0" smtClean="0"/>
              <a:t>What can we do about data mining in Arizona? </a:t>
            </a:r>
            <a:r>
              <a:rPr lang="en-US" sz="1100" dirty="0" smtClean="0"/>
              <a:t>http://arizonansagainstcommoncore.com/Common_Core_Action_Items.pdf</a:t>
            </a:r>
            <a:r>
              <a:rPr lang="en-US" sz="1600" dirty="0" smtClean="0"/>
              <a:t/>
            </a:r>
            <a:br>
              <a:rPr lang="en-US" sz="1600" dirty="0" smtClean="0"/>
            </a:br>
            <a:endParaRPr lang="en-US" sz="16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7" name="irc_mi" descr="https://whatiscommoncore.files.wordpress.com/2015/02/stealth-assessment-baby.jpg"/>
          <p:cNvPicPr/>
          <p:nvPr/>
        </p:nvPicPr>
        <p:blipFill>
          <a:blip r:embed="rId4" cstate="print"/>
          <a:srcRect/>
          <a:stretch>
            <a:fillRect/>
          </a:stretch>
        </p:blipFill>
        <p:spPr bwMode="auto">
          <a:xfrm>
            <a:off x="76200" y="6096000"/>
            <a:ext cx="685800" cy="6096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1800" dirty="0" smtClean="0"/>
              <a:t>We are doing more presentations in our state, contact us for further details: </a:t>
            </a:r>
            <a:r>
              <a:rPr lang="en-US" sz="1800" dirty="0" smtClean="0">
                <a:solidFill>
                  <a:srgbClr val="0000FF"/>
                </a:solidFill>
              </a:rPr>
              <a:t>AZSchoolChoice@cox.net </a:t>
            </a:r>
            <a:r>
              <a:rPr lang="en-US" sz="1800" dirty="0" smtClean="0"/>
              <a:t>or</a:t>
            </a:r>
            <a:r>
              <a:rPr lang="en-US" sz="1800" dirty="0" smtClean="0">
                <a:solidFill>
                  <a:srgbClr val="0000FF"/>
                </a:solidFill>
              </a:rPr>
              <a:t> Gina@OptOutAZ.org </a:t>
            </a:r>
            <a:endParaRPr lang="en-US" sz="1800" dirty="0"/>
          </a:p>
        </p:txBody>
      </p:sp>
      <p:sp>
        <p:nvSpPr>
          <p:cNvPr id="3" name="Title 2"/>
          <p:cNvSpPr>
            <a:spLocks noGrp="1"/>
          </p:cNvSpPr>
          <p:nvPr>
            <p:ph type="title"/>
          </p:nvPr>
        </p:nvSpPr>
        <p:spPr/>
        <p:txBody>
          <a:bodyPr>
            <a:normAutofit/>
          </a:bodyPr>
          <a:lstStyle/>
          <a:p>
            <a:pPr algn="ctr"/>
            <a:r>
              <a:rPr lang="en-US" sz="2400" dirty="0" smtClean="0"/>
              <a:t>Any Questions?	</a:t>
            </a:r>
            <a:endParaRPr lang="en-US" sz="2400" dirty="0"/>
          </a:p>
        </p:txBody>
      </p:sp>
      <p:pic>
        <p:nvPicPr>
          <p:cNvPr id="4" name="Picture 2" descr="Y:\public_html\commoncore\az_cc_logo.png"/>
          <p:cNvPicPr>
            <a:picLocks noChangeAspect="1" noChangeArrowheads="1"/>
          </p:cNvPicPr>
          <p:nvPr/>
        </p:nvPicPr>
        <p:blipFill>
          <a:blip r:embed="rId2" cstate="print"/>
          <a:srcRect/>
          <a:stretch>
            <a:fillRect/>
          </a:stretch>
        </p:blipFill>
        <p:spPr bwMode="auto">
          <a:xfrm>
            <a:off x="5867400" y="6248399"/>
            <a:ext cx="3135218" cy="433705"/>
          </a:xfrm>
          <a:prstGeom prst="rect">
            <a:avLst/>
          </a:prstGeom>
          <a:noFill/>
        </p:spPr>
      </p:pic>
      <p:pic>
        <p:nvPicPr>
          <p:cNvPr id="5" name="Picture 4" descr="https://encrypted-tbn2.gstatic.com/images?q=tbn:ANd9GcTZ-Vtr9geTeZOTgbIBhfWBip90Vd7aPoCtd_ZMErBqh62ePsqBfA"/>
          <p:cNvPicPr/>
          <p:nvPr/>
        </p:nvPicPr>
        <p:blipFill>
          <a:blip r:embed="rId3" cstate="print"/>
          <a:srcRect/>
          <a:stretch>
            <a:fillRect/>
          </a:stretch>
        </p:blipFill>
        <p:spPr bwMode="auto">
          <a:xfrm>
            <a:off x="152400" y="6172200"/>
            <a:ext cx="762000" cy="60960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5">
      <a:dk1>
        <a:sysClr val="windowText" lastClr="000000"/>
      </a:dk1>
      <a:lt1>
        <a:sysClr val="window" lastClr="FFFFFF"/>
      </a:lt1>
      <a:dk2>
        <a:srgbClr val="464646"/>
      </a:dk2>
      <a:lt2>
        <a:srgbClr val="E3F6FA"/>
      </a:lt2>
      <a:accent1>
        <a:srgbClr val="0070C0"/>
      </a:accent1>
      <a:accent2>
        <a:srgbClr val="FF0000"/>
      </a:accent2>
      <a:accent3>
        <a:srgbClr val="EB641B"/>
      </a:accent3>
      <a:accent4>
        <a:srgbClr val="39639D"/>
      </a:accent4>
      <a:accent5>
        <a:srgbClr val="474B78"/>
      </a:accent5>
      <a:accent6>
        <a:srgbClr val="7D3C4A"/>
      </a:accent6>
      <a:hlink>
        <a:srgbClr val="77D5EA"/>
      </a:hlink>
      <a:folHlink>
        <a:srgbClr val="FF8119"/>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2654</TotalTime>
  <Words>5279</Words>
  <Application>Microsoft Office PowerPoint</Application>
  <PresentationFormat>On-screen Show (4:3)</PresentationFormat>
  <Paragraphs>279</Paragraphs>
  <Slides>38</Slides>
  <Notes>37</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Concourse</vt:lpstr>
      <vt:lpstr>Our Children Are  Not For Sale!</vt:lpstr>
      <vt:lpstr>Brief History of Goals 2000, “School to Work” and “College Readiness” Programs in the United States</vt:lpstr>
      <vt:lpstr>How were K-12 “College Readiness” and  “Workforce” Programs Established in AZ?</vt:lpstr>
      <vt:lpstr>K-12 “College Readiness” Programs in AZ-  P-20 Readiness Council Responsibilities</vt:lpstr>
      <vt:lpstr>P-20 Readiness Council Replaced By  Arizona Ready Education Council (AREC)</vt:lpstr>
      <vt:lpstr>Arizona Ready Education Council Members-Prior to 2015 (http://www.azgovernor.gov/AzReady/Members.asp) </vt:lpstr>
      <vt:lpstr>Arizona Ready Education Council Taskforce Responsibilities- Prior to 2015</vt:lpstr>
      <vt:lpstr>Why is No-Child-Left-Behind (NCLB) and Arizona’s Instrument to Measure Standards (AIMS) a failure in AZ?  (http://www.schoolsmatter.info/2006/08/english-language-learners-tossed-into.html)</vt:lpstr>
      <vt:lpstr>Has more Federal and State Money spent made our students smarter over the years?</vt:lpstr>
      <vt:lpstr>Arizona Ready Council in 2015!  http://arizonaready.com/council/</vt:lpstr>
      <vt:lpstr>Arizona Ready Goals- 2013  http://arizonaready.com/files/pdfs/Delivery_Plan.pdf</vt:lpstr>
      <vt:lpstr>Arizona Ready Goals- 2013 Progress  http://arizonaready.com/files/pdfs/Delivery_Plan.pdf</vt:lpstr>
      <vt:lpstr>Arizona Ready Goals- 2014 Current Status http://arizonaready.com/files/pdfs/Delivery_Plan.pdf</vt:lpstr>
      <vt:lpstr>Arizona Ready- Pillar 2 (Data Use)  http://arizonaready.com/files/pdfs/Delivery_Plan.pdf</vt:lpstr>
      <vt:lpstr>Arizona Ready- Pillar 2 (Data Use cont..)  http://arizonaready.com/files/pdfs/Delivery_Plan.pdf</vt:lpstr>
      <vt:lpstr>Family Education Rights to Privacy Act (FERPA)-  Before Executive Order (EO) 12866! http://www2.ed.gov/policy/gen/guid/fpco/ferpa/index.html  </vt:lpstr>
      <vt:lpstr>Family Education Rights to Privacy Act (FERPA) Stripped-  After Clinton’s EO 12866 and solidified under Obama in 2012  http://www.newswithviews.com/Hoge/anita116.htm http://www.air.org/resource/reauthorizing-higher-education-act-role-consumer-information-college-choice  </vt:lpstr>
      <vt:lpstr>Arizona Department of Education (ADE)-  Data Request Review Board (DRRB) http://www.azed.gov/data/data-requests-2/</vt:lpstr>
      <vt:lpstr>Definitions- Aggregated Data vs.  Personally Identifiable Information (PII) data  http://www.ed.gov/programs/titleiparta/reportcardsguidance.doc</vt:lpstr>
      <vt:lpstr>Definitions- Aggregated Data vs.  Personally Identifiable Information (PII)  http://www.ed.gov/programs/titleiparta/reportcardsguidance.doc</vt:lpstr>
      <vt:lpstr>Definitions- Aggregated Data vs.  Disaggregated Data  http://www.ed.gov/programs/titleiparta/reportcardsguidance.doc</vt:lpstr>
      <vt:lpstr>Definitions- Data Mining, Affective Domain and Statewide Longitudinal Data Systems (SLDS) http://serc.carleton.edu/NAGTWorkshops/affective/intro.html http://www.newswithviews.com/Hoge/anita108.htm</vt:lpstr>
      <vt:lpstr>ADE Data Request Review Board (DRRB)-  Personal Identifiable Information (PII) http://www.azed.gov/data/data-requests-2/</vt:lpstr>
      <vt:lpstr>ADE Partnership Research Priorities- Page 1 http://www.azed.gov/research-evaluation/files/2011/06/ade-external-research-parternship-priorities.pdf</vt:lpstr>
      <vt:lpstr>ADE Partnership Research Priorities- Page 2  http://www.azed.gov/research-evaluation/files/2011/06/ade-external-research-parternship-priorities.pdf</vt:lpstr>
      <vt:lpstr>Current Unanswered Questions by the  Data Request Review Board (DRRB)  http://www.azed.gov/research-evaluation/files/2011/06/ade-external-research-parternship-priorities.pdf</vt:lpstr>
      <vt:lpstr>Personal Identifiable Information (PII) is being shared with  “outside entities”- Statewide Longitudinal Data Systems (SLDS)  </vt:lpstr>
      <vt:lpstr>Statewide Longitudinal Data Systems (SLDS) –  Current 2015 Funding Application </vt:lpstr>
      <vt:lpstr>Arizona Dash- “Arizona Education Learning Accountability” System (AELAS) reports SLDS Data http://www.azed.gov/aelas/az-dash/ </vt:lpstr>
      <vt:lpstr>Arizona Dash- “Arizona Education Learning Accountability” System (AELAS) reports SLDS Data (cont…) http://www.azed.gov/aelas/az-dash/ </vt:lpstr>
      <vt:lpstr>Data Quality Governance (DQG) Campaign-  Measures State’s Progress on SLDS Data Reporting  http://dataqualitycampaign.org/your-states-progress/by-state/overview/  </vt:lpstr>
      <vt:lpstr>Data Quality Governance (DQC) Campaign-  Arizona’s Progress on SLDS Data Reporting  http://dataqualitycampaign.org/files/pdf/stateprofiles/AZ.pdf  </vt:lpstr>
      <vt:lpstr>Data Quality Governance (DQC) Campaign-  Arizona’s Progress on SLDS Data Reporting (cont..)  http://dataqualitycampaign.org/files/pdf/stateprofiles/AZ.pdf  </vt:lpstr>
      <vt:lpstr>HR5 (Student Success Act)  https://www.congress.gov/bill/114th-congress/house-bill/5  {656 pages} </vt:lpstr>
      <vt:lpstr>S.1177 (Every Child Achieves Act- ECAA)  http://www.cbo.gov/publication/50172  {792 pages}</vt:lpstr>
      <vt:lpstr>Example of National, Socialist Education at its Worst- Nazism!  We can Stop This! Orlean Kohle, “Common Core- A Trojan Horse for Education Reform.” (California Eagle Forum)</vt:lpstr>
      <vt:lpstr>What can we do about data mining in Arizona? http://arizonansagainstcommoncore.com/Common_Core_Action_Items.pdf </vt:lpstr>
      <vt:lpstr>Any Questions? </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Core Standards-Rotten to the Core</dc:title>
  <dc:creator>jjreynold</dc:creator>
  <cp:lastModifiedBy>jjreynold</cp:lastModifiedBy>
  <cp:revision>158</cp:revision>
  <dcterms:created xsi:type="dcterms:W3CDTF">2013-03-19T04:53:32Z</dcterms:created>
  <dcterms:modified xsi:type="dcterms:W3CDTF">2015-08-20T17:27:23Z</dcterms:modified>
</cp:coreProperties>
</file>